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68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07"/>
    <p:restoredTop sz="94713"/>
  </p:normalViewPr>
  <p:slideViewPr>
    <p:cSldViewPr snapToGrid="0">
      <p:cViewPr varScale="1">
        <p:scale>
          <a:sx n="144" d="100"/>
          <a:sy n="144" d="100"/>
        </p:scale>
        <p:origin x="784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f31cb9d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f31cb9d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f31cb9d85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f31cb9d85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d0ac69a4f5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d0ac69a4f5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f31cb9d85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f31cb9d85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f4942b13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f4942b13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0ac69a4f5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d0ac69a4f5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f31cb9d85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f31cb9d85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cf31cb9d85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cf31cb9d85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0ac69a4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d0ac69a4f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cf31cb9d85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cf31cb9d85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d0ac69a4f5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d0ac69a4f5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7.jpg"/><Relationship Id="rId7" Type="http://schemas.openxmlformats.org/officeDocument/2006/relationships/image" Target="../media/image11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tiff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53524" y="1340661"/>
            <a:ext cx="8520600" cy="14966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Times New Roman"/>
                <a:ea typeface="Times New Roman"/>
                <a:cs typeface="Times New Roman"/>
                <a:sym typeface="Times New Roman"/>
              </a:rPr>
              <a:t>Towards the Next Generation of 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/>
            <a:r>
              <a:rPr lang="en" sz="2800" dirty="0">
                <a:latin typeface="Times New Roman"/>
                <a:ea typeface="Times New Roman"/>
                <a:cs typeface="Times New Roman"/>
                <a:sym typeface="Times New Roman"/>
              </a:rPr>
              <a:t>News Recommenders:</a:t>
            </a:r>
            <a:br>
              <a:rPr lang="en" sz="28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2800" dirty="0"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-US" sz="2800" dirty="0">
                <a:latin typeface="Times New Roman"/>
                <a:ea typeface="Times New Roman"/>
                <a:cs typeface="Times New Roman"/>
                <a:sym typeface="Times New Roman"/>
              </a:rPr>
              <a:t>Table d’hôte Approach</a:t>
            </a:r>
            <a:endParaRPr sz="28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5525" y="4113575"/>
            <a:ext cx="1237899" cy="79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6" y="19086"/>
            <a:ext cx="1645599" cy="854854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353524" y="3129331"/>
            <a:ext cx="852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Himan</a:t>
            </a:r>
            <a:r>
              <a:rPr lang="en" dirty="0"/>
              <a:t> </a:t>
            </a:r>
            <a:r>
              <a:rPr lang="en" dirty="0" err="1"/>
              <a:t>Abdollahpouri</a:t>
            </a:r>
            <a:r>
              <a:rPr lang="en" dirty="0"/>
              <a:t>, </a:t>
            </a:r>
            <a:r>
              <a:rPr lang="en" b="1" dirty="0"/>
              <a:t>Edward C. Malthouse</a:t>
            </a:r>
            <a:r>
              <a:rPr lang="en" dirty="0"/>
              <a:t>, Joseph A. </a:t>
            </a:r>
            <a:r>
              <a:rPr lang="en" dirty="0" err="1"/>
              <a:t>Konstan</a:t>
            </a:r>
            <a:r>
              <a:rPr lang="en" dirty="0"/>
              <a:t>, </a:t>
            </a:r>
            <a:r>
              <a:rPr lang="en" dirty="0" err="1"/>
              <a:t>Bamshad</a:t>
            </a:r>
            <a:r>
              <a:rPr lang="en" dirty="0"/>
              <a:t> </a:t>
            </a:r>
            <a:r>
              <a:rPr lang="en" dirty="0" err="1"/>
              <a:t>Mobasher</a:t>
            </a:r>
            <a:r>
              <a:rPr lang="en" dirty="0"/>
              <a:t>, Jeremy Gilbert</a:t>
            </a:r>
            <a:endParaRPr dirty="0"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3900" y="4129175"/>
            <a:ext cx="1123799" cy="78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7225" y="4131950"/>
            <a:ext cx="1237899" cy="79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6250C20-329B-F744-A013-92C7CCE919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6850" y="13075"/>
            <a:ext cx="2387150" cy="65305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2"/>
          <p:cNvSpPr/>
          <p:nvPr/>
        </p:nvSpPr>
        <p:spPr>
          <a:xfrm>
            <a:off x="-43950" y="198500"/>
            <a:ext cx="9144000" cy="47388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5" name="Google Shape;335;p22"/>
          <p:cNvGrpSpPr/>
          <p:nvPr/>
        </p:nvGrpSpPr>
        <p:grpSpPr>
          <a:xfrm>
            <a:off x="270450" y="1157550"/>
            <a:ext cx="2372100" cy="2709600"/>
            <a:chOff x="575250" y="1157550"/>
            <a:chExt cx="2372100" cy="2709600"/>
          </a:xfrm>
        </p:grpSpPr>
        <p:grpSp>
          <p:nvGrpSpPr>
            <p:cNvPr id="336" name="Google Shape;336;p22"/>
            <p:cNvGrpSpPr/>
            <p:nvPr/>
          </p:nvGrpSpPr>
          <p:grpSpPr>
            <a:xfrm>
              <a:off x="575250" y="1162775"/>
              <a:ext cx="543300" cy="880800"/>
              <a:chOff x="1337250" y="2915375"/>
              <a:chExt cx="543300" cy="880800"/>
            </a:xfrm>
          </p:grpSpPr>
          <p:sp>
            <p:nvSpPr>
              <p:cNvPr id="337" name="Google Shape;337;p22"/>
              <p:cNvSpPr/>
              <p:nvPr/>
            </p:nvSpPr>
            <p:spPr>
              <a:xfrm>
                <a:off x="1337250" y="2915375"/>
                <a:ext cx="543300" cy="8808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38" name="Google Shape;338;p22"/>
              <p:cNvCxnSpPr/>
              <p:nvPr/>
            </p:nvCxnSpPr>
            <p:spPr>
              <a:xfrm>
                <a:off x="1414075" y="30380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9" name="Google Shape;339;p22"/>
              <p:cNvCxnSpPr/>
              <p:nvPr/>
            </p:nvCxnSpPr>
            <p:spPr>
              <a:xfrm>
                <a:off x="1414075" y="31904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0" name="Google Shape;340;p22"/>
              <p:cNvCxnSpPr/>
              <p:nvPr/>
            </p:nvCxnSpPr>
            <p:spPr>
              <a:xfrm>
                <a:off x="1414075" y="33428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1" name="Google Shape;341;p22"/>
              <p:cNvCxnSpPr/>
              <p:nvPr/>
            </p:nvCxnSpPr>
            <p:spPr>
              <a:xfrm>
                <a:off x="1414075" y="34952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42" name="Google Shape;342;p22"/>
            <p:cNvGrpSpPr/>
            <p:nvPr/>
          </p:nvGrpSpPr>
          <p:grpSpPr>
            <a:xfrm>
              <a:off x="1184850" y="1162775"/>
              <a:ext cx="543300" cy="880800"/>
              <a:chOff x="1337250" y="2915375"/>
              <a:chExt cx="543300" cy="880800"/>
            </a:xfrm>
          </p:grpSpPr>
          <p:sp>
            <p:nvSpPr>
              <p:cNvPr id="343" name="Google Shape;343;p22"/>
              <p:cNvSpPr/>
              <p:nvPr/>
            </p:nvSpPr>
            <p:spPr>
              <a:xfrm>
                <a:off x="1337250" y="2915375"/>
                <a:ext cx="543300" cy="8808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44" name="Google Shape;344;p22"/>
              <p:cNvCxnSpPr/>
              <p:nvPr/>
            </p:nvCxnSpPr>
            <p:spPr>
              <a:xfrm>
                <a:off x="1414075" y="30380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5" name="Google Shape;345;p22"/>
              <p:cNvCxnSpPr/>
              <p:nvPr/>
            </p:nvCxnSpPr>
            <p:spPr>
              <a:xfrm>
                <a:off x="1414075" y="31904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6" name="Google Shape;346;p22"/>
              <p:cNvCxnSpPr/>
              <p:nvPr/>
            </p:nvCxnSpPr>
            <p:spPr>
              <a:xfrm>
                <a:off x="1414075" y="33428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7" name="Google Shape;347;p22"/>
              <p:cNvCxnSpPr/>
              <p:nvPr/>
            </p:nvCxnSpPr>
            <p:spPr>
              <a:xfrm>
                <a:off x="1414075" y="34952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48" name="Google Shape;348;p22"/>
            <p:cNvGrpSpPr/>
            <p:nvPr/>
          </p:nvGrpSpPr>
          <p:grpSpPr>
            <a:xfrm>
              <a:off x="1794450" y="1157550"/>
              <a:ext cx="543300" cy="880800"/>
              <a:chOff x="1337250" y="2915375"/>
              <a:chExt cx="543300" cy="880800"/>
            </a:xfrm>
          </p:grpSpPr>
          <p:sp>
            <p:nvSpPr>
              <p:cNvPr id="349" name="Google Shape;349;p22"/>
              <p:cNvSpPr/>
              <p:nvPr/>
            </p:nvSpPr>
            <p:spPr>
              <a:xfrm>
                <a:off x="1337250" y="2915375"/>
                <a:ext cx="543300" cy="8808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50" name="Google Shape;350;p22"/>
              <p:cNvCxnSpPr/>
              <p:nvPr/>
            </p:nvCxnSpPr>
            <p:spPr>
              <a:xfrm>
                <a:off x="1414075" y="30380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1" name="Google Shape;351;p22"/>
              <p:cNvCxnSpPr/>
              <p:nvPr/>
            </p:nvCxnSpPr>
            <p:spPr>
              <a:xfrm>
                <a:off x="1414075" y="31904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2" name="Google Shape;352;p22"/>
              <p:cNvCxnSpPr/>
              <p:nvPr/>
            </p:nvCxnSpPr>
            <p:spPr>
              <a:xfrm>
                <a:off x="1414075" y="33428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3" name="Google Shape;353;p22"/>
              <p:cNvCxnSpPr/>
              <p:nvPr/>
            </p:nvCxnSpPr>
            <p:spPr>
              <a:xfrm>
                <a:off x="1414075" y="34952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54" name="Google Shape;354;p22"/>
            <p:cNvGrpSpPr/>
            <p:nvPr/>
          </p:nvGrpSpPr>
          <p:grpSpPr>
            <a:xfrm>
              <a:off x="575250" y="2071950"/>
              <a:ext cx="543300" cy="880800"/>
              <a:chOff x="1337250" y="2915375"/>
              <a:chExt cx="543300" cy="880800"/>
            </a:xfrm>
          </p:grpSpPr>
          <p:sp>
            <p:nvSpPr>
              <p:cNvPr id="355" name="Google Shape;355;p22"/>
              <p:cNvSpPr/>
              <p:nvPr/>
            </p:nvSpPr>
            <p:spPr>
              <a:xfrm>
                <a:off x="1337250" y="2915375"/>
                <a:ext cx="543300" cy="8808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56" name="Google Shape;356;p22"/>
              <p:cNvCxnSpPr/>
              <p:nvPr/>
            </p:nvCxnSpPr>
            <p:spPr>
              <a:xfrm>
                <a:off x="1414075" y="30380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7" name="Google Shape;357;p22"/>
              <p:cNvCxnSpPr/>
              <p:nvPr/>
            </p:nvCxnSpPr>
            <p:spPr>
              <a:xfrm>
                <a:off x="1414075" y="31904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8" name="Google Shape;358;p22"/>
              <p:cNvCxnSpPr/>
              <p:nvPr/>
            </p:nvCxnSpPr>
            <p:spPr>
              <a:xfrm>
                <a:off x="1414075" y="33428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9" name="Google Shape;359;p22"/>
              <p:cNvCxnSpPr/>
              <p:nvPr/>
            </p:nvCxnSpPr>
            <p:spPr>
              <a:xfrm>
                <a:off x="1414075" y="34952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60" name="Google Shape;360;p22"/>
            <p:cNvGrpSpPr/>
            <p:nvPr/>
          </p:nvGrpSpPr>
          <p:grpSpPr>
            <a:xfrm>
              <a:off x="1184850" y="2071950"/>
              <a:ext cx="543300" cy="880800"/>
              <a:chOff x="1337250" y="2915375"/>
              <a:chExt cx="543300" cy="880800"/>
            </a:xfrm>
          </p:grpSpPr>
          <p:sp>
            <p:nvSpPr>
              <p:cNvPr id="361" name="Google Shape;361;p22"/>
              <p:cNvSpPr/>
              <p:nvPr/>
            </p:nvSpPr>
            <p:spPr>
              <a:xfrm>
                <a:off x="1337250" y="2915375"/>
                <a:ext cx="543300" cy="8808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62" name="Google Shape;362;p22"/>
              <p:cNvCxnSpPr/>
              <p:nvPr/>
            </p:nvCxnSpPr>
            <p:spPr>
              <a:xfrm>
                <a:off x="1414075" y="30380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3" name="Google Shape;363;p22"/>
              <p:cNvCxnSpPr/>
              <p:nvPr/>
            </p:nvCxnSpPr>
            <p:spPr>
              <a:xfrm>
                <a:off x="1414075" y="31904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4" name="Google Shape;364;p22"/>
              <p:cNvCxnSpPr/>
              <p:nvPr/>
            </p:nvCxnSpPr>
            <p:spPr>
              <a:xfrm>
                <a:off x="1414075" y="33428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5" name="Google Shape;365;p22"/>
              <p:cNvCxnSpPr/>
              <p:nvPr/>
            </p:nvCxnSpPr>
            <p:spPr>
              <a:xfrm>
                <a:off x="1414075" y="34952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66" name="Google Shape;366;p22"/>
            <p:cNvGrpSpPr/>
            <p:nvPr/>
          </p:nvGrpSpPr>
          <p:grpSpPr>
            <a:xfrm>
              <a:off x="1794450" y="2071950"/>
              <a:ext cx="543300" cy="880800"/>
              <a:chOff x="1337250" y="2915375"/>
              <a:chExt cx="543300" cy="880800"/>
            </a:xfrm>
          </p:grpSpPr>
          <p:sp>
            <p:nvSpPr>
              <p:cNvPr id="367" name="Google Shape;367;p22"/>
              <p:cNvSpPr/>
              <p:nvPr/>
            </p:nvSpPr>
            <p:spPr>
              <a:xfrm>
                <a:off x="1337250" y="2915375"/>
                <a:ext cx="543300" cy="8808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68" name="Google Shape;368;p22"/>
              <p:cNvCxnSpPr/>
              <p:nvPr/>
            </p:nvCxnSpPr>
            <p:spPr>
              <a:xfrm>
                <a:off x="1414075" y="30380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9" name="Google Shape;369;p22"/>
              <p:cNvCxnSpPr/>
              <p:nvPr/>
            </p:nvCxnSpPr>
            <p:spPr>
              <a:xfrm>
                <a:off x="1414075" y="31904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0" name="Google Shape;370;p22"/>
              <p:cNvCxnSpPr/>
              <p:nvPr/>
            </p:nvCxnSpPr>
            <p:spPr>
              <a:xfrm>
                <a:off x="1414075" y="33428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1" name="Google Shape;371;p22"/>
              <p:cNvCxnSpPr/>
              <p:nvPr/>
            </p:nvCxnSpPr>
            <p:spPr>
              <a:xfrm>
                <a:off x="1414075" y="34952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72" name="Google Shape;372;p22"/>
            <p:cNvGrpSpPr/>
            <p:nvPr/>
          </p:nvGrpSpPr>
          <p:grpSpPr>
            <a:xfrm>
              <a:off x="575250" y="2986350"/>
              <a:ext cx="543300" cy="880800"/>
              <a:chOff x="1337250" y="2915375"/>
              <a:chExt cx="543300" cy="880800"/>
            </a:xfrm>
          </p:grpSpPr>
          <p:sp>
            <p:nvSpPr>
              <p:cNvPr id="373" name="Google Shape;373;p22"/>
              <p:cNvSpPr/>
              <p:nvPr/>
            </p:nvSpPr>
            <p:spPr>
              <a:xfrm>
                <a:off x="1337250" y="2915375"/>
                <a:ext cx="543300" cy="8808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74" name="Google Shape;374;p22"/>
              <p:cNvCxnSpPr/>
              <p:nvPr/>
            </p:nvCxnSpPr>
            <p:spPr>
              <a:xfrm>
                <a:off x="1414075" y="30380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5" name="Google Shape;375;p22"/>
              <p:cNvCxnSpPr/>
              <p:nvPr/>
            </p:nvCxnSpPr>
            <p:spPr>
              <a:xfrm>
                <a:off x="1414075" y="31904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6" name="Google Shape;376;p22"/>
              <p:cNvCxnSpPr/>
              <p:nvPr/>
            </p:nvCxnSpPr>
            <p:spPr>
              <a:xfrm>
                <a:off x="1414075" y="33428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7" name="Google Shape;377;p22"/>
              <p:cNvCxnSpPr/>
              <p:nvPr/>
            </p:nvCxnSpPr>
            <p:spPr>
              <a:xfrm>
                <a:off x="1414075" y="34952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78" name="Google Shape;378;p22"/>
            <p:cNvGrpSpPr/>
            <p:nvPr/>
          </p:nvGrpSpPr>
          <p:grpSpPr>
            <a:xfrm>
              <a:off x="1184850" y="2986350"/>
              <a:ext cx="543300" cy="880800"/>
              <a:chOff x="1337250" y="2915375"/>
              <a:chExt cx="543300" cy="880800"/>
            </a:xfrm>
          </p:grpSpPr>
          <p:sp>
            <p:nvSpPr>
              <p:cNvPr id="379" name="Google Shape;379;p22"/>
              <p:cNvSpPr/>
              <p:nvPr/>
            </p:nvSpPr>
            <p:spPr>
              <a:xfrm>
                <a:off x="1337250" y="2915375"/>
                <a:ext cx="543300" cy="8808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80" name="Google Shape;380;p22"/>
              <p:cNvCxnSpPr/>
              <p:nvPr/>
            </p:nvCxnSpPr>
            <p:spPr>
              <a:xfrm>
                <a:off x="1414075" y="30380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1" name="Google Shape;381;p22"/>
              <p:cNvCxnSpPr/>
              <p:nvPr/>
            </p:nvCxnSpPr>
            <p:spPr>
              <a:xfrm>
                <a:off x="1414075" y="31904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2" name="Google Shape;382;p22"/>
              <p:cNvCxnSpPr/>
              <p:nvPr/>
            </p:nvCxnSpPr>
            <p:spPr>
              <a:xfrm>
                <a:off x="1414075" y="33428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3" name="Google Shape;383;p22"/>
              <p:cNvCxnSpPr/>
              <p:nvPr/>
            </p:nvCxnSpPr>
            <p:spPr>
              <a:xfrm>
                <a:off x="1414075" y="34952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84" name="Google Shape;384;p22"/>
            <p:cNvGrpSpPr/>
            <p:nvPr/>
          </p:nvGrpSpPr>
          <p:grpSpPr>
            <a:xfrm>
              <a:off x="1794450" y="2986350"/>
              <a:ext cx="543300" cy="880800"/>
              <a:chOff x="1337250" y="2915375"/>
              <a:chExt cx="543300" cy="880800"/>
            </a:xfrm>
          </p:grpSpPr>
          <p:sp>
            <p:nvSpPr>
              <p:cNvPr id="385" name="Google Shape;385;p22"/>
              <p:cNvSpPr/>
              <p:nvPr/>
            </p:nvSpPr>
            <p:spPr>
              <a:xfrm>
                <a:off x="1337250" y="2915375"/>
                <a:ext cx="543300" cy="8808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86" name="Google Shape;386;p22"/>
              <p:cNvCxnSpPr/>
              <p:nvPr/>
            </p:nvCxnSpPr>
            <p:spPr>
              <a:xfrm>
                <a:off x="1414075" y="30380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7" name="Google Shape;387;p22"/>
              <p:cNvCxnSpPr/>
              <p:nvPr/>
            </p:nvCxnSpPr>
            <p:spPr>
              <a:xfrm>
                <a:off x="1414075" y="31904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8" name="Google Shape;388;p22"/>
              <p:cNvCxnSpPr/>
              <p:nvPr/>
            </p:nvCxnSpPr>
            <p:spPr>
              <a:xfrm>
                <a:off x="1414075" y="33428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9" name="Google Shape;389;p22"/>
              <p:cNvCxnSpPr/>
              <p:nvPr/>
            </p:nvCxnSpPr>
            <p:spPr>
              <a:xfrm>
                <a:off x="1414075" y="34952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90" name="Google Shape;390;p22"/>
            <p:cNvGrpSpPr/>
            <p:nvPr/>
          </p:nvGrpSpPr>
          <p:grpSpPr>
            <a:xfrm>
              <a:off x="2404050" y="1157550"/>
              <a:ext cx="543300" cy="880800"/>
              <a:chOff x="1337250" y="2915375"/>
              <a:chExt cx="543300" cy="880800"/>
            </a:xfrm>
          </p:grpSpPr>
          <p:sp>
            <p:nvSpPr>
              <p:cNvPr id="391" name="Google Shape;391;p22"/>
              <p:cNvSpPr/>
              <p:nvPr/>
            </p:nvSpPr>
            <p:spPr>
              <a:xfrm>
                <a:off x="1337250" y="2915375"/>
                <a:ext cx="543300" cy="8808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92" name="Google Shape;392;p22"/>
              <p:cNvCxnSpPr/>
              <p:nvPr/>
            </p:nvCxnSpPr>
            <p:spPr>
              <a:xfrm>
                <a:off x="1414075" y="30380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3" name="Google Shape;393;p22"/>
              <p:cNvCxnSpPr/>
              <p:nvPr/>
            </p:nvCxnSpPr>
            <p:spPr>
              <a:xfrm>
                <a:off x="1414075" y="31904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4" name="Google Shape;394;p22"/>
              <p:cNvCxnSpPr/>
              <p:nvPr/>
            </p:nvCxnSpPr>
            <p:spPr>
              <a:xfrm>
                <a:off x="1414075" y="33428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5" name="Google Shape;395;p22"/>
              <p:cNvCxnSpPr/>
              <p:nvPr/>
            </p:nvCxnSpPr>
            <p:spPr>
              <a:xfrm>
                <a:off x="1414075" y="34952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96" name="Google Shape;396;p22"/>
            <p:cNvGrpSpPr/>
            <p:nvPr/>
          </p:nvGrpSpPr>
          <p:grpSpPr>
            <a:xfrm>
              <a:off x="2404050" y="2071950"/>
              <a:ext cx="543300" cy="880800"/>
              <a:chOff x="1337250" y="2915375"/>
              <a:chExt cx="543300" cy="880800"/>
            </a:xfrm>
          </p:grpSpPr>
          <p:sp>
            <p:nvSpPr>
              <p:cNvPr id="397" name="Google Shape;397;p22"/>
              <p:cNvSpPr/>
              <p:nvPr/>
            </p:nvSpPr>
            <p:spPr>
              <a:xfrm>
                <a:off x="1337250" y="2915375"/>
                <a:ext cx="543300" cy="8808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98" name="Google Shape;398;p22"/>
              <p:cNvCxnSpPr/>
              <p:nvPr/>
            </p:nvCxnSpPr>
            <p:spPr>
              <a:xfrm>
                <a:off x="1414075" y="30380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9" name="Google Shape;399;p22"/>
              <p:cNvCxnSpPr/>
              <p:nvPr/>
            </p:nvCxnSpPr>
            <p:spPr>
              <a:xfrm>
                <a:off x="1414075" y="31904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0" name="Google Shape;400;p22"/>
              <p:cNvCxnSpPr/>
              <p:nvPr/>
            </p:nvCxnSpPr>
            <p:spPr>
              <a:xfrm>
                <a:off x="1414075" y="33428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1" name="Google Shape;401;p22"/>
              <p:cNvCxnSpPr/>
              <p:nvPr/>
            </p:nvCxnSpPr>
            <p:spPr>
              <a:xfrm>
                <a:off x="1414075" y="34952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02" name="Google Shape;402;p22"/>
          <p:cNvGrpSpPr/>
          <p:nvPr/>
        </p:nvGrpSpPr>
        <p:grpSpPr>
          <a:xfrm>
            <a:off x="2099250" y="2986350"/>
            <a:ext cx="543300" cy="880800"/>
            <a:chOff x="1337250" y="2915375"/>
            <a:chExt cx="543300" cy="880800"/>
          </a:xfrm>
        </p:grpSpPr>
        <p:sp>
          <p:nvSpPr>
            <p:cNvPr id="403" name="Google Shape;403;p22"/>
            <p:cNvSpPr/>
            <p:nvPr/>
          </p:nvSpPr>
          <p:spPr>
            <a:xfrm>
              <a:off x="1337250" y="2915375"/>
              <a:ext cx="543300" cy="8808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4" name="Google Shape;404;p22"/>
            <p:cNvCxnSpPr/>
            <p:nvPr/>
          </p:nvCxnSpPr>
          <p:spPr>
            <a:xfrm>
              <a:off x="1414075" y="3038000"/>
              <a:ext cx="421500" cy="93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5" name="Google Shape;405;p22"/>
            <p:cNvCxnSpPr/>
            <p:nvPr/>
          </p:nvCxnSpPr>
          <p:spPr>
            <a:xfrm>
              <a:off x="1414075" y="3190400"/>
              <a:ext cx="421500" cy="93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22"/>
            <p:cNvCxnSpPr/>
            <p:nvPr/>
          </p:nvCxnSpPr>
          <p:spPr>
            <a:xfrm>
              <a:off x="1414075" y="3342800"/>
              <a:ext cx="421500" cy="93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7" name="Google Shape;407;p22"/>
            <p:cNvCxnSpPr/>
            <p:nvPr/>
          </p:nvCxnSpPr>
          <p:spPr>
            <a:xfrm>
              <a:off x="1414075" y="3495200"/>
              <a:ext cx="421500" cy="93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08" name="Google Shape;4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7787" y="4002075"/>
            <a:ext cx="648599" cy="717299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22"/>
          <p:cNvSpPr txBox="1"/>
          <p:nvPr/>
        </p:nvSpPr>
        <p:spPr>
          <a:xfrm>
            <a:off x="385000" y="591950"/>
            <a:ext cx="2303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Available Articles</a:t>
            </a:r>
            <a:endParaRPr sz="1900" b="1"/>
          </a:p>
        </p:txBody>
      </p:sp>
      <p:sp>
        <p:nvSpPr>
          <p:cNvPr id="410" name="Google Shape;410;p22"/>
          <p:cNvSpPr/>
          <p:nvPr/>
        </p:nvSpPr>
        <p:spPr>
          <a:xfrm>
            <a:off x="2701000" y="1468250"/>
            <a:ext cx="648600" cy="232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 </a:t>
            </a:r>
            <a:endParaRPr b="1"/>
          </a:p>
        </p:txBody>
      </p:sp>
      <p:sp>
        <p:nvSpPr>
          <p:cNvPr id="411" name="Google Shape;411;p22"/>
          <p:cNvSpPr txBox="1"/>
          <p:nvPr/>
        </p:nvSpPr>
        <p:spPr>
          <a:xfrm>
            <a:off x="3395600" y="1344000"/>
            <a:ext cx="1054200" cy="415500"/>
          </a:xfrm>
          <a:prstGeom prst="rect">
            <a:avLst/>
          </a:prstGeom>
          <a:solidFill>
            <a:srgbClr val="20124D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</a:rPr>
              <a:t>Stratify</a:t>
            </a:r>
            <a:endParaRPr sz="1500" b="1">
              <a:solidFill>
                <a:schemeClr val="lt1"/>
              </a:solidFill>
            </a:endParaRPr>
          </a:p>
        </p:txBody>
      </p:sp>
      <p:sp>
        <p:nvSpPr>
          <p:cNvPr id="412" name="Google Shape;412;p22"/>
          <p:cNvSpPr txBox="1"/>
          <p:nvPr/>
        </p:nvSpPr>
        <p:spPr>
          <a:xfrm>
            <a:off x="4608850" y="630325"/>
            <a:ext cx="1203900" cy="369300"/>
          </a:xfrm>
          <a:prstGeom prst="rect">
            <a:avLst/>
          </a:prstGeom>
          <a:solidFill>
            <a:srgbClr val="20124D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Surveillance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413" name="Google Shape;413;p22"/>
          <p:cNvSpPr txBox="1"/>
          <p:nvPr/>
        </p:nvSpPr>
        <p:spPr>
          <a:xfrm>
            <a:off x="4608850" y="2005575"/>
            <a:ext cx="1203900" cy="369300"/>
          </a:xfrm>
          <a:prstGeom prst="rect">
            <a:avLst/>
          </a:prstGeom>
          <a:solidFill>
            <a:srgbClr val="20124D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Serendipity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414" name="Google Shape;414;p22"/>
          <p:cNvSpPr/>
          <p:nvPr/>
        </p:nvSpPr>
        <p:spPr>
          <a:xfrm>
            <a:off x="5864350" y="721075"/>
            <a:ext cx="477000" cy="18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 </a:t>
            </a:r>
            <a:endParaRPr b="1"/>
          </a:p>
        </p:txBody>
      </p:sp>
      <p:sp>
        <p:nvSpPr>
          <p:cNvPr id="415" name="Google Shape;415;p22"/>
          <p:cNvSpPr txBox="1"/>
          <p:nvPr/>
        </p:nvSpPr>
        <p:spPr>
          <a:xfrm>
            <a:off x="5931750" y="1542375"/>
            <a:ext cx="1203900" cy="554100"/>
          </a:xfrm>
          <a:prstGeom prst="rect">
            <a:avLst/>
          </a:prstGeom>
          <a:solidFill>
            <a:srgbClr val="20124D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Personalized</a:t>
            </a:r>
            <a:endParaRPr sz="12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Surveillance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416" name="Google Shape;416;p22"/>
          <p:cNvSpPr txBox="1"/>
          <p:nvPr/>
        </p:nvSpPr>
        <p:spPr>
          <a:xfrm>
            <a:off x="7265775" y="1532450"/>
            <a:ext cx="1507500" cy="554100"/>
          </a:xfrm>
          <a:prstGeom prst="rect">
            <a:avLst/>
          </a:prstGeom>
          <a:solidFill>
            <a:srgbClr val="20124D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Non-Personalized</a:t>
            </a:r>
            <a:endParaRPr sz="12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Surveillance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417" name="Google Shape;417;p22"/>
          <p:cNvSpPr/>
          <p:nvPr/>
        </p:nvSpPr>
        <p:spPr>
          <a:xfrm>
            <a:off x="4526000" y="1055100"/>
            <a:ext cx="648600" cy="430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2"/>
          <p:cNvSpPr/>
          <p:nvPr/>
        </p:nvSpPr>
        <p:spPr>
          <a:xfrm rot="10800000" flipH="1">
            <a:off x="4526000" y="1624860"/>
            <a:ext cx="648600" cy="3693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2"/>
          <p:cNvSpPr txBox="1"/>
          <p:nvPr/>
        </p:nvSpPr>
        <p:spPr>
          <a:xfrm>
            <a:off x="6392950" y="603050"/>
            <a:ext cx="1865100" cy="461700"/>
          </a:xfrm>
          <a:prstGeom prst="rect">
            <a:avLst/>
          </a:prstGeom>
          <a:solidFill>
            <a:srgbClr val="20124D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</a:rPr>
              <a:t>  Personalized </a:t>
            </a:r>
            <a:r>
              <a:rPr lang="en" sz="1800" b="1">
                <a:solidFill>
                  <a:schemeClr val="lt1"/>
                </a:solidFill>
              </a:rPr>
              <a:t>?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420" name="Google Shape;420;p22"/>
          <p:cNvSpPr/>
          <p:nvPr/>
        </p:nvSpPr>
        <p:spPr>
          <a:xfrm rot="5402162">
            <a:off x="6442671" y="1212227"/>
            <a:ext cx="477000" cy="18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 </a:t>
            </a:r>
            <a:endParaRPr b="1"/>
          </a:p>
        </p:txBody>
      </p:sp>
      <p:sp>
        <p:nvSpPr>
          <p:cNvPr id="421" name="Google Shape;421;p22"/>
          <p:cNvSpPr/>
          <p:nvPr/>
        </p:nvSpPr>
        <p:spPr>
          <a:xfrm rot="5402162">
            <a:off x="7716221" y="1212227"/>
            <a:ext cx="477000" cy="18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 </a:t>
            </a:r>
            <a:endParaRPr b="1"/>
          </a:p>
        </p:txBody>
      </p:sp>
      <p:sp>
        <p:nvSpPr>
          <p:cNvPr id="422" name="Google Shape;422;p22"/>
          <p:cNvSpPr txBox="1"/>
          <p:nvPr/>
        </p:nvSpPr>
        <p:spPr>
          <a:xfrm>
            <a:off x="6284375" y="2554950"/>
            <a:ext cx="1374900" cy="415500"/>
          </a:xfrm>
          <a:prstGeom prst="rect">
            <a:avLst/>
          </a:prstGeom>
          <a:solidFill>
            <a:srgbClr val="20124D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</a:rPr>
              <a:t>Composition</a:t>
            </a:r>
            <a:endParaRPr sz="1500" b="1">
              <a:solidFill>
                <a:schemeClr val="lt1"/>
              </a:solidFill>
            </a:endParaRPr>
          </a:p>
        </p:txBody>
      </p:sp>
      <p:sp>
        <p:nvSpPr>
          <p:cNvPr id="423" name="Google Shape;423;p22"/>
          <p:cNvSpPr/>
          <p:nvPr/>
        </p:nvSpPr>
        <p:spPr>
          <a:xfrm rot="10800000" flipH="1">
            <a:off x="5854225" y="2190800"/>
            <a:ext cx="683400" cy="3825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2"/>
          <p:cNvSpPr/>
          <p:nvPr/>
        </p:nvSpPr>
        <p:spPr>
          <a:xfrm rot="5402435">
            <a:off x="6547451" y="2217875"/>
            <a:ext cx="423600" cy="24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 </a:t>
            </a:r>
            <a:endParaRPr b="1"/>
          </a:p>
        </p:txBody>
      </p:sp>
      <p:sp>
        <p:nvSpPr>
          <p:cNvPr id="425" name="Google Shape;425;p22"/>
          <p:cNvSpPr/>
          <p:nvPr/>
        </p:nvSpPr>
        <p:spPr>
          <a:xfrm rot="5402790">
            <a:off x="7235250" y="2255375"/>
            <a:ext cx="369600" cy="189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 </a:t>
            </a:r>
            <a:endParaRPr b="1"/>
          </a:p>
        </p:txBody>
      </p:sp>
      <p:sp>
        <p:nvSpPr>
          <p:cNvPr id="426" name="Google Shape;426;p22"/>
          <p:cNvSpPr/>
          <p:nvPr/>
        </p:nvSpPr>
        <p:spPr>
          <a:xfrm rot="5402162">
            <a:off x="6706671" y="3804652"/>
            <a:ext cx="477000" cy="18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 </a:t>
            </a:r>
            <a:endParaRPr b="1"/>
          </a:p>
        </p:txBody>
      </p:sp>
      <p:sp>
        <p:nvSpPr>
          <p:cNvPr id="427" name="Google Shape;427;p22"/>
          <p:cNvSpPr txBox="1"/>
          <p:nvPr/>
        </p:nvSpPr>
        <p:spPr>
          <a:xfrm>
            <a:off x="5266975" y="4173225"/>
            <a:ext cx="1548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Newsletter</a:t>
            </a:r>
            <a:endParaRPr sz="1900" b="1"/>
          </a:p>
        </p:txBody>
      </p:sp>
      <p:pic>
        <p:nvPicPr>
          <p:cNvPr id="428" name="Google Shape;4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7425" y="4122225"/>
            <a:ext cx="477000" cy="4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22"/>
          <p:cNvSpPr txBox="1"/>
          <p:nvPr/>
        </p:nvSpPr>
        <p:spPr>
          <a:xfrm>
            <a:off x="6369875" y="3365650"/>
            <a:ext cx="1203900" cy="415500"/>
          </a:xfrm>
          <a:prstGeom prst="rect">
            <a:avLst/>
          </a:prstGeom>
          <a:solidFill>
            <a:srgbClr val="20124D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</a:rPr>
              <a:t>    Order</a:t>
            </a:r>
            <a:endParaRPr sz="1500" b="1">
              <a:solidFill>
                <a:schemeClr val="lt1"/>
              </a:solidFill>
            </a:endParaRPr>
          </a:p>
        </p:txBody>
      </p:sp>
      <p:sp>
        <p:nvSpPr>
          <p:cNvPr id="430" name="Google Shape;430;p22"/>
          <p:cNvSpPr/>
          <p:nvPr/>
        </p:nvSpPr>
        <p:spPr>
          <a:xfrm rot="5402916">
            <a:off x="6768325" y="3057200"/>
            <a:ext cx="353700" cy="18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 </a:t>
            </a:r>
            <a:endParaRPr b="1"/>
          </a:p>
        </p:txBody>
      </p:sp>
      <p:sp>
        <p:nvSpPr>
          <p:cNvPr id="431" name="Google Shape;431;p22"/>
          <p:cNvSpPr/>
          <p:nvPr/>
        </p:nvSpPr>
        <p:spPr>
          <a:xfrm>
            <a:off x="3073500" y="478675"/>
            <a:ext cx="1203900" cy="4302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User Profile</a:t>
            </a:r>
            <a:endParaRPr b="1"/>
          </a:p>
        </p:txBody>
      </p:sp>
      <p:sp>
        <p:nvSpPr>
          <p:cNvPr id="432" name="Google Shape;432;p22"/>
          <p:cNvSpPr/>
          <p:nvPr/>
        </p:nvSpPr>
        <p:spPr>
          <a:xfrm rot="5402329">
            <a:off x="3410550" y="1018324"/>
            <a:ext cx="442800" cy="225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 </a:t>
            </a:r>
            <a:endParaRPr b="1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7A901F7-17FA-054E-B24D-D2909076BA38}"/>
              </a:ext>
            </a:extLst>
          </p:cNvPr>
          <p:cNvSpPr/>
          <p:nvPr/>
        </p:nvSpPr>
        <p:spPr>
          <a:xfrm>
            <a:off x="6188586" y="3111636"/>
            <a:ext cx="1547000" cy="840051"/>
          </a:xfrm>
          <a:prstGeom prst="rect">
            <a:avLst/>
          </a:prstGeom>
          <a:solidFill>
            <a:schemeClr val="lt1">
              <a:alpha val="39000"/>
            </a:scheme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7675"/>
            <a:ext cx="5248149" cy="121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672900"/>
            <a:ext cx="4613975" cy="12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000" y="1439425"/>
            <a:ext cx="3708575" cy="2164838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23"/>
          <p:cNvSpPr txBox="1"/>
          <p:nvPr/>
        </p:nvSpPr>
        <p:spPr>
          <a:xfrm>
            <a:off x="5931600" y="1370800"/>
            <a:ext cx="321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1" name="Google Shape;441;p23"/>
          <p:cNvCxnSpPr/>
          <p:nvPr/>
        </p:nvCxnSpPr>
        <p:spPr>
          <a:xfrm>
            <a:off x="5384200" y="719250"/>
            <a:ext cx="0" cy="3705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2" name="Google Shape;442;p23"/>
          <p:cNvSpPr txBox="1"/>
          <p:nvPr/>
        </p:nvSpPr>
        <p:spPr>
          <a:xfrm>
            <a:off x="2908725" y="57450"/>
            <a:ext cx="360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Importance of Sequencing</a:t>
            </a:r>
            <a:endParaRPr sz="1800" b="1"/>
          </a:p>
        </p:txBody>
      </p:sp>
      <p:sp>
        <p:nvSpPr>
          <p:cNvPr id="443" name="Google Shape;443;p23"/>
          <p:cNvSpPr txBox="1"/>
          <p:nvPr/>
        </p:nvSpPr>
        <p:spPr>
          <a:xfrm>
            <a:off x="5481675" y="1986400"/>
            <a:ext cx="36087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News that may contradict someone’s beliefs.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should build the reader’s trust fist and then show that particular news.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</a:rPr>
              <a:t>Research Questions</a:t>
            </a:r>
            <a:endParaRPr sz="4000" b="1" dirty="0"/>
          </a:p>
        </p:txBody>
      </p:sp>
      <p:sp>
        <p:nvSpPr>
          <p:cNvPr id="449" name="Google Shape;449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3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How to stratify?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Composition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Presentation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Sequencing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Effectiveness</a:t>
            </a:r>
            <a:endParaRPr sz="2400" dirty="0"/>
          </a:p>
          <a:p>
            <a:pPr marL="0" lvl="0" indent="45720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F31E-EA2C-474D-A145-66761A831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F7AB0D-063D-7843-83ED-B2C0B9A06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12" y="481622"/>
            <a:ext cx="2107588" cy="13999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D1B45B-40DD-8D4A-A37D-EF71FDE8D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753" y="-197013"/>
            <a:ext cx="3751626" cy="56042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4BA6EF-A547-B140-A9BE-FFCA3D368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2150850"/>
            <a:ext cx="1828800" cy="1104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1F3452-C795-5541-80E9-9D136C062E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383" y="3433886"/>
            <a:ext cx="1257300" cy="1612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14DAEE-D75D-0442-A6AD-4C019830C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1280" y="146205"/>
            <a:ext cx="1582614" cy="20046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DFC0A8-118C-6B41-A297-8269AF8EC7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5859" y="2235045"/>
            <a:ext cx="1976471" cy="13615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80015B-4004-1844-9876-14F2E7B0AA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2935" y="3695641"/>
            <a:ext cx="1976471" cy="139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70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ctrTitle"/>
          </p:nvPr>
        </p:nvSpPr>
        <p:spPr>
          <a:xfrm>
            <a:off x="991850" y="337175"/>
            <a:ext cx="7636800" cy="86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 dirty="0"/>
              <a:t>Sequence matters</a:t>
            </a:r>
            <a:endParaRPr sz="3700" b="1" dirty="0"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1000" y="1751400"/>
            <a:ext cx="1462751" cy="13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0113" y="3596075"/>
            <a:ext cx="1553326" cy="13355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86975" y="2195400"/>
            <a:ext cx="4074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/>
              <a:t>A</a:t>
            </a:r>
            <a:endParaRPr sz="2700" b="1"/>
          </a:p>
        </p:txBody>
      </p:sp>
      <p:sp>
        <p:nvSpPr>
          <p:cNvPr id="75" name="Google Shape;75;p15"/>
          <p:cNvSpPr txBox="1"/>
          <p:nvPr/>
        </p:nvSpPr>
        <p:spPr>
          <a:xfrm>
            <a:off x="86975" y="4188225"/>
            <a:ext cx="4074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/>
              <a:t>B</a:t>
            </a:r>
            <a:endParaRPr sz="2700" b="1"/>
          </a:p>
        </p:txBody>
      </p:sp>
      <p:sp>
        <p:nvSpPr>
          <p:cNvPr id="76" name="Google Shape;76;p15"/>
          <p:cNvSpPr/>
          <p:nvPr/>
        </p:nvSpPr>
        <p:spPr>
          <a:xfrm>
            <a:off x="2224800" y="2380950"/>
            <a:ext cx="531600" cy="22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4493213" y="2380950"/>
            <a:ext cx="531600" cy="22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4484013" y="4149250"/>
            <a:ext cx="531600" cy="22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2183838" y="4149250"/>
            <a:ext cx="531600" cy="22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625" y="1790363"/>
            <a:ext cx="1627000" cy="12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7850" y="3530925"/>
            <a:ext cx="1462750" cy="12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6450" y="1731900"/>
            <a:ext cx="1553325" cy="133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625" y="3596075"/>
            <a:ext cx="1553325" cy="133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72050" y="1731913"/>
            <a:ext cx="1627000" cy="13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2500" y="3491950"/>
            <a:ext cx="1627000" cy="133552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/>
          <p:nvPr/>
        </p:nvSpPr>
        <p:spPr>
          <a:xfrm>
            <a:off x="6779213" y="2380950"/>
            <a:ext cx="531600" cy="22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6779213" y="4209750"/>
            <a:ext cx="531600" cy="22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ctrTitle"/>
          </p:nvPr>
        </p:nvSpPr>
        <p:spPr>
          <a:xfrm>
            <a:off x="753600" y="369875"/>
            <a:ext cx="7636800" cy="86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729"/>
              <a:buFont typeface="Arial"/>
              <a:buNone/>
            </a:pPr>
            <a:r>
              <a:rPr lang="en" sz="3700" b="1" dirty="0"/>
              <a:t>Surprise and Serendipity</a:t>
            </a:r>
            <a:endParaRPr sz="3700" b="1" dirty="0"/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7125" y="1933104"/>
            <a:ext cx="1169249" cy="100530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/>
          <p:nvPr/>
        </p:nvSpPr>
        <p:spPr>
          <a:xfrm>
            <a:off x="1627713" y="2360145"/>
            <a:ext cx="531600" cy="22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/>
          <p:cNvSpPr/>
          <p:nvPr/>
        </p:nvSpPr>
        <p:spPr>
          <a:xfrm>
            <a:off x="4092625" y="2321157"/>
            <a:ext cx="531600" cy="22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402" y="1972080"/>
            <a:ext cx="1300623" cy="100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5697" y="1933095"/>
            <a:ext cx="1169252" cy="100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35713" y="1901954"/>
            <a:ext cx="1300625" cy="106761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/>
          <p:nvPr/>
        </p:nvSpPr>
        <p:spPr>
          <a:xfrm>
            <a:off x="6557538" y="2360157"/>
            <a:ext cx="531600" cy="229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8CD0AF-BC0F-E144-9A8B-C112B293F8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2748" y="3174021"/>
            <a:ext cx="1433129" cy="9554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D9E908-8A39-934D-B5C9-AD903CDB859C}"/>
              </a:ext>
            </a:extLst>
          </p:cNvPr>
          <p:cNvSpPr txBox="1"/>
          <p:nvPr/>
        </p:nvSpPr>
        <p:spPr>
          <a:xfrm>
            <a:off x="1161790" y="4238135"/>
            <a:ext cx="1915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Amuse bouche </a:t>
            </a:r>
            <a:r>
              <a:rPr lang="en-US" dirty="0"/>
              <a:t>= </a:t>
            </a:r>
          </a:p>
          <a:p>
            <a:pPr algn="ctr"/>
            <a:r>
              <a:rPr lang="en-US" dirty="0"/>
              <a:t>”amuses the mouth”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ctrTitle"/>
          </p:nvPr>
        </p:nvSpPr>
        <p:spPr>
          <a:xfrm>
            <a:off x="311708" y="401675"/>
            <a:ext cx="8520600" cy="8995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800" b="1" dirty="0"/>
              <a:t>Table d’hôte News Recommender</a:t>
            </a:r>
            <a:endParaRPr sz="3800" b="1" dirty="0"/>
          </a:p>
        </p:txBody>
      </p:sp>
      <p:sp>
        <p:nvSpPr>
          <p:cNvPr id="106" name="Google Shape;106;p17"/>
          <p:cNvSpPr txBox="1"/>
          <p:nvPr/>
        </p:nvSpPr>
        <p:spPr>
          <a:xfrm>
            <a:off x="311708" y="1644162"/>
            <a:ext cx="5500007" cy="313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57200" algn="just">
              <a:buFont typeface="+mj-lt"/>
              <a:buAutoNum type="arabicPeriod"/>
            </a:pPr>
            <a:r>
              <a:rPr lang="en-US" sz="24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Articles cover what user needs to know (</a:t>
            </a:r>
            <a:r>
              <a:rPr lang="en-US" sz="2400" b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surveillance</a:t>
            </a:r>
            <a:r>
              <a:rPr lang="en-US" sz="24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457200" lvl="0" indent="-457200" algn="just">
              <a:buFont typeface="+mj-lt"/>
              <a:buAutoNum type="arabicPeriod"/>
            </a:pPr>
            <a:r>
              <a:rPr lang="en-US" sz="24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Unexpected, surprise articles mixed in (</a:t>
            </a:r>
            <a:r>
              <a:rPr lang="en-US" sz="2400" b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news serendipity</a:t>
            </a:r>
            <a:r>
              <a:rPr lang="en-US" sz="24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457200" lvl="0" indent="-457200" algn="just">
              <a:buFont typeface="+mj-lt"/>
              <a:buAutoNum type="arabicPeriod"/>
            </a:pPr>
            <a:r>
              <a:rPr lang="en-US" sz="2400" b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Diversity</a:t>
            </a:r>
            <a:r>
              <a:rPr lang="en-US" sz="24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sz="2400" b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balance</a:t>
            </a:r>
          </a:p>
          <a:p>
            <a:pPr marL="457200" lvl="0" indent="-457200" algn="just">
              <a:buFont typeface="+mj-lt"/>
              <a:buAutoNum type="arabicPeriod"/>
            </a:pPr>
            <a:r>
              <a:rPr lang="en-US" sz="24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 and </a:t>
            </a:r>
            <a:r>
              <a:rPr lang="en-US" sz="2400" b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sequencing</a:t>
            </a:r>
            <a:r>
              <a:rPr lang="en-US" sz="24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matter</a:t>
            </a:r>
          </a:p>
          <a:p>
            <a:pPr marL="457200" lvl="0" indent="-457200" algn="just">
              <a:buFont typeface="+mj-lt"/>
              <a:buAutoNum type="arabicPeriod"/>
            </a:pPr>
            <a:r>
              <a:rPr lang="en-US" sz="24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Carefully </a:t>
            </a:r>
            <a:r>
              <a:rPr lang="en-US" sz="2400" b="1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curated</a:t>
            </a:r>
            <a:r>
              <a:rPr lang="en-US" sz="2400" dirty="0">
                <a:solidFill>
                  <a:schemeClr val="dk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avoid information overload</a:t>
            </a:r>
            <a:endParaRPr sz="2800" dirty="0">
              <a:solidFill>
                <a:schemeClr val="dk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40E35F-1284-F347-B306-65371A1BB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1522" y="1260895"/>
            <a:ext cx="3112477" cy="37697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/>
          <p:nvPr/>
        </p:nvSpPr>
        <p:spPr>
          <a:xfrm>
            <a:off x="-43950" y="198500"/>
            <a:ext cx="9144000" cy="47388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18"/>
          <p:cNvGrpSpPr/>
          <p:nvPr/>
        </p:nvGrpSpPr>
        <p:grpSpPr>
          <a:xfrm>
            <a:off x="270450" y="1157550"/>
            <a:ext cx="2372100" cy="2709600"/>
            <a:chOff x="575250" y="1157550"/>
            <a:chExt cx="2372100" cy="2709600"/>
          </a:xfrm>
        </p:grpSpPr>
        <p:grpSp>
          <p:nvGrpSpPr>
            <p:cNvPr id="113" name="Google Shape;113;p18"/>
            <p:cNvGrpSpPr/>
            <p:nvPr/>
          </p:nvGrpSpPr>
          <p:grpSpPr>
            <a:xfrm>
              <a:off x="575250" y="1162775"/>
              <a:ext cx="543300" cy="880800"/>
              <a:chOff x="1337250" y="2915375"/>
              <a:chExt cx="543300" cy="880800"/>
            </a:xfrm>
          </p:grpSpPr>
          <p:sp>
            <p:nvSpPr>
              <p:cNvPr id="114" name="Google Shape;114;p18"/>
              <p:cNvSpPr/>
              <p:nvPr/>
            </p:nvSpPr>
            <p:spPr>
              <a:xfrm>
                <a:off x="1337250" y="2915375"/>
                <a:ext cx="543300" cy="8808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5" name="Google Shape;115;p18"/>
              <p:cNvCxnSpPr/>
              <p:nvPr/>
            </p:nvCxnSpPr>
            <p:spPr>
              <a:xfrm>
                <a:off x="1414075" y="30380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6" name="Google Shape;116;p18"/>
              <p:cNvCxnSpPr/>
              <p:nvPr/>
            </p:nvCxnSpPr>
            <p:spPr>
              <a:xfrm>
                <a:off x="1414075" y="31904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7" name="Google Shape;117;p18"/>
              <p:cNvCxnSpPr/>
              <p:nvPr/>
            </p:nvCxnSpPr>
            <p:spPr>
              <a:xfrm>
                <a:off x="1414075" y="33428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8" name="Google Shape;118;p18"/>
              <p:cNvCxnSpPr/>
              <p:nvPr/>
            </p:nvCxnSpPr>
            <p:spPr>
              <a:xfrm>
                <a:off x="1414075" y="34952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19" name="Google Shape;119;p18"/>
            <p:cNvGrpSpPr/>
            <p:nvPr/>
          </p:nvGrpSpPr>
          <p:grpSpPr>
            <a:xfrm>
              <a:off x="1184850" y="1162775"/>
              <a:ext cx="543300" cy="880800"/>
              <a:chOff x="1337250" y="2915375"/>
              <a:chExt cx="543300" cy="880800"/>
            </a:xfrm>
          </p:grpSpPr>
          <p:sp>
            <p:nvSpPr>
              <p:cNvPr id="120" name="Google Shape;120;p18"/>
              <p:cNvSpPr/>
              <p:nvPr/>
            </p:nvSpPr>
            <p:spPr>
              <a:xfrm>
                <a:off x="1337250" y="2915375"/>
                <a:ext cx="543300" cy="8808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1" name="Google Shape;121;p18"/>
              <p:cNvCxnSpPr/>
              <p:nvPr/>
            </p:nvCxnSpPr>
            <p:spPr>
              <a:xfrm>
                <a:off x="1414075" y="30380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2" name="Google Shape;122;p18"/>
              <p:cNvCxnSpPr/>
              <p:nvPr/>
            </p:nvCxnSpPr>
            <p:spPr>
              <a:xfrm>
                <a:off x="1414075" y="31904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3" name="Google Shape;123;p18"/>
              <p:cNvCxnSpPr/>
              <p:nvPr/>
            </p:nvCxnSpPr>
            <p:spPr>
              <a:xfrm>
                <a:off x="1414075" y="33428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4" name="Google Shape;124;p18"/>
              <p:cNvCxnSpPr/>
              <p:nvPr/>
            </p:nvCxnSpPr>
            <p:spPr>
              <a:xfrm>
                <a:off x="1414075" y="34952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25" name="Google Shape;125;p18"/>
            <p:cNvGrpSpPr/>
            <p:nvPr/>
          </p:nvGrpSpPr>
          <p:grpSpPr>
            <a:xfrm>
              <a:off x="1794450" y="1157550"/>
              <a:ext cx="543300" cy="880800"/>
              <a:chOff x="1337250" y="2915375"/>
              <a:chExt cx="543300" cy="880800"/>
            </a:xfrm>
          </p:grpSpPr>
          <p:sp>
            <p:nvSpPr>
              <p:cNvPr id="126" name="Google Shape;126;p18"/>
              <p:cNvSpPr/>
              <p:nvPr/>
            </p:nvSpPr>
            <p:spPr>
              <a:xfrm>
                <a:off x="1337250" y="2915375"/>
                <a:ext cx="543300" cy="8808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27" name="Google Shape;127;p18"/>
              <p:cNvCxnSpPr/>
              <p:nvPr/>
            </p:nvCxnSpPr>
            <p:spPr>
              <a:xfrm>
                <a:off x="1414075" y="30380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8" name="Google Shape;128;p18"/>
              <p:cNvCxnSpPr/>
              <p:nvPr/>
            </p:nvCxnSpPr>
            <p:spPr>
              <a:xfrm>
                <a:off x="1414075" y="31904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9" name="Google Shape;129;p18"/>
              <p:cNvCxnSpPr/>
              <p:nvPr/>
            </p:nvCxnSpPr>
            <p:spPr>
              <a:xfrm>
                <a:off x="1414075" y="33428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" name="Google Shape;130;p18"/>
              <p:cNvCxnSpPr/>
              <p:nvPr/>
            </p:nvCxnSpPr>
            <p:spPr>
              <a:xfrm>
                <a:off x="1414075" y="34952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1" name="Google Shape;131;p18"/>
            <p:cNvGrpSpPr/>
            <p:nvPr/>
          </p:nvGrpSpPr>
          <p:grpSpPr>
            <a:xfrm>
              <a:off x="575250" y="2071950"/>
              <a:ext cx="543300" cy="880800"/>
              <a:chOff x="1337250" y="2915375"/>
              <a:chExt cx="543300" cy="880800"/>
            </a:xfrm>
          </p:grpSpPr>
          <p:sp>
            <p:nvSpPr>
              <p:cNvPr id="132" name="Google Shape;132;p18"/>
              <p:cNvSpPr/>
              <p:nvPr/>
            </p:nvSpPr>
            <p:spPr>
              <a:xfrm>
                <a:off x="1337250" y="2915375"/>
                <a:ext cx="543300" cy="8808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3" name="Google Shape;133;p18"/>
              <p:cNvCxnSpPr/>
              <p:nvPr/>
            </p:nvCxnSpPr>
            <p:spPr>
              <a:xfrm>
                <a:off x="1414075" y="30380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" name="Google Shape;134;p18"/>
              <p:cNvCxnSpPr/>
              <p:nvPr/>
            </p:nvCxnSpPr>
            <p:spPr>
              <a:xfrm>
                <a:off x="1414075" y="31904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" name="Google Shape;135;p18"/>
              <p:cNvCxnSpPr/>
              <p:nvPr/>
            </p:nvCxnSpPr>
            <p:spPr>
              <a:xfrm>
                <a:off x="1414075" y="33428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6" name="Google Shape;136;p18"/>
              <p:cNvCxnSpPr/>
              <p:nvPr/>
            </p:nvCxnSpPr>
            <p:spPr>
              <a:xfrm>
                <a:off x="1414075" y="34952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37" name="Google Shape;137;p18"/>
            <p:cNvGrpSpPr/>
            <p:nvPr/>
          </p:nvGrpSpPr>
          <p:grpSpPr>
            <a:xfrm>
              <a:off x="1184850" y="2071950"/>
              <a:ext cx="543300" cy="880800"/>
              <a:chOff x="1337250" y="2915375"/>
              <a:chExt cx="543300" cy="880800"/>
            </a:xfrm>
          </p:grpSpPr>
          <p:sp>
            <p:nvSpPr>
              <p:cNvPr id="138" name="Google Shape;138;p18"/>
              <p:cNvSpPr/>
              <p:nvPr/>
            </p:nvSpPr>
            <p:spPr>
              <a:xfrm>
                <a:off x="1337250" y="2915375"/>
                <a:ext cx="543300" cy="8808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9" name="Google Shape;139;p18"/>
              <p:cNvCxnSpPr/>
              <p:nvPr/>
            </p:nvCxnSpPr>
            <p:spPr>
              <a:xfrm>
                <a:off x="1414075" y="30380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" name="Google Shape;140;p18"/>
              <p:cNvCxnSpPr/>
              <p:nvPr/>
            </p:nvCxnSpPr>
            <p:spPr>
              <a:xfrm>
                <a:off x="1414075" y="31904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1" name="Google Shape;141;p18"/>
              <p:cNvCxnSpPr/>
              <p:nvPr/>
            </p:nvCxnSpPr>
            <p:spPr>
              <a:xfrm>
                <a:off x="1414075" y="33428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" name="Google Shape;142;p18"/>
              <p:cNvCxnSpPr/>
              <p:nvPr/>
            </p:nvCxnSpPr>
            <p:spPr>
              <a:xfrm>
                <a:off x="1414075" y="34952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3" name="Google Shape;143;p18"/>
            <p:cNvGrpSpPr/>
            <p:nvPr/>
          </p:nvGrpSpPr>
          <p:grpSpPr>
            <a:xfrm>
              <a:off x="1794450" y="2071950"/>
              <a:ext cx="543300" cy="880800"/>
              <a:chOff x="1337250" y="2915375"/>
              <a:chExt cx="543300" cy="880800"/>
            </a:xfrm>
          </p:grpSpPr>
          <p:sp>
            <p:nvSpPr>
              <p:cNvPr id="144" name="Google Shape;144;p18"/>
              <p:cNvSpPr/>
              <p:nvPr/>
            </p:nvSpPr>
            <p:spPr>
              <a:xfrm>
                <a:off x="1337250" y="2915375"/>
                <a:ext cx="543300" cy="8808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5" name="Google Shape;145;p18"/>
              <p:cNvCxnSpPr/>
              <p:nvPr/>
            </p:nvCxnSpPr>
            <p:spPr>
              <a:xfrm>
                <a:off x="1414075" y="30380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" name="Google Shape;146;p18"/>
              <p:cNvCxnSpPr/>
              <p:nvPr/>
            </p:nvCxnSpPr>
            <p:spPr>
              <a:xfrm>
                <a:off x="1414075" y="31904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7" name="Google Shape;147;p18"/>
              <p:cNvCxnSpPr/>
              <p:nvPr/>
            </p:nvCxnSpPr>
            <p:spPr>
              <a:xfrm>
                <a:off x="1414075" y="33428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8" name="Google Shape;148;p18"/>
              <p:cNvCxnSpPr/>
              <p:nvPr/>
            </p:nvCxnSpPr>
            <p:spPr>
              <a:xfrm>
                <a:off x="1414075" y="34952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49" name="Google Shape;149;p18"/>
            <p:cNvGrpSpPr/>
            <p:nvPr/>
          </p:nvGrpSpPr>
          <p:grpSpPr>
            <a:xfrm>
              <a:off x="575250" y="2986350"/>
              <a:ext cx="543300" cy="880800"/>
              <a:chOff x="1337250" y="2915375"/>
              <a:chExt cx="543300" cy="880800"/>
            </a:xfrm>
          </p:grpSpPr>
          <p:sp>
            <p:nvSpPr>
              <p:cNvPr id="150" name="Google Shape;150;p18"/>
              <p:cNvSpPr/>
              <p:nvPr/>
            </p:nvSpPr>
            <p:spPr>
              <a:xfrm>
                <a:off x="1337250" y="2915375"/>
                <a:ext cx="543300" cy="8808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1" name="Google Shape;151;p18"/>
              <p:cNvCxnSpPr/>
              <p:nvPr/>
            </p:nvCxnSpPr>
            <p:spPr>
              <a:xfrm>
                <a:off x="1414075" y="30380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2" name="Google Shape;152;p18"/>
              <p:cNvCxnSpPr/>
              <p:nvPr/>
            </p:nvCxnSpPr>
            <p:spPr>
              <a:xfrm>
                <a:off x="1414075" y="31904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3" name="Google Shape;153;p18"/>
              <p:cNvCxnSpPr/>
              <p:nvPr/>
            </p:nvCxnSpPr>
            <p:spPr>
              <a:xfrm>
                <a:off x="1414075" y="33428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4" name="Google Shape;154;p18"/>
              <p:cNvCxnSpPr/>
              <p:nvPr/>
            </p:nvCxnSpPr>
            <p:spPr>
              <a:xfrm>
                <a:off x="1414075" y="34952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55" name="Google Shape;155;p18"/>
            <p:cNvGrpSpPr/>
            <p:nvPr/>
          </p:nvGrpSpPr>
          <p:grpSpPr>
            <a:xfrm>
              <a:off x="1184850" y="2986350"/>
              <a:ext cx="543300" cy="880800"/>
              <a:chOff x="1337250" y="2915375"/>
              <a:chExt cx="543300" cy="880800"/>
            </a:xfrm>
          </p:grpSpPr>
          <p:sp>
            <p:nvSpPr>
              <p:cNvPr id="156" name="Google Shape;156;p18"/>
              <p:cNvSpPr/>
              <p:nvPr/>
            </p:nvSpPr>
            <p:spPr>
              <a:xfrm>
                <a:off x="1337250" y="2915375"/>
                <a:ext cx="543300" cy="8808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7" name="Google Shape;157;p18"/>
              <p:cNvCxnSpPr/>
              <p:nvPr/>
            </p:nvCxnSpPr>
            <p:spPr>
              <a:xfrm>
                <a:off x="1414075" y="30380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" name="Google Shape;158;p18"/>
              <p:cNvCxnSpPr/>
              <p:nvPr/>
            </p:nvCxnSpPr>
            <p:spPr>
              <a:xfrm>
                <a:off x="1414075" y="31904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" name="Google Shape;159;p18"/>
              <p:cNvCxnSpPr/>
              <p:nvPr/>
            </p:nvCxnSpPr>
            <p:spPr>
              <a:xfrm>
                <a:off x="1414075" y="33428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" name="Google Shape;160;p18"/>
              <p:cNvCxnSpPr/>
              <p:nvPr/>
            </p:nvCxnSpPr>
            <p:spPr>
              <a:xfrm>
                <a:off x="1414075" y="34952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1" name="Google Shape;161;p18"/>
            <p:cNvGrpSpPr/>
            <p:nvPr/>
          </p:nvGrpSpPr>
          <p:grpSpPr>
            <a:xfrm>
              <a:off x="1794450" y="2986350"/>
              <a:ext cx="543300" cy="880800"/>
              <a:chOff x="1337250" y="2915375"/>
              <a:chExt cx="543300" cy="880800"/>
            </a:xfrm>
          </p:grpSpPr>
          <p:sp>
            <p:nvSpPr>
              <p:cNvPr id="162" name="Google Shape;162;p18"/>
              <p:cNvSpPr/>
              <p:nvPr/>
            </p:nvSpPr>
            <p:spPr>
              <a:xfrm>
                <a:off x="1337250" y="2915375"/>
                <a:ext cx="543300" cy="8808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63" name="Google Shape;163;p18"/>
              <p:cNvCxnSpPr/>
              <p:nvPr/>
            </p:nvCxnSpPr>
            <p:spPr>
              <a:xfrm>
                <a:off x="1414075" y="30380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4" name="Google Shape;164;p18"/>
              <p:cNvCxnSpPr/>
              <p:nvPr/>
            </p:nvCxnSpPr>
            <p:spPr>
              <a:xfrm>
                <a:off x="1414075" y="31904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5" name="Google Shape;165;p18"/>
              <p:cNvCxnSpPr/>
              <p:nvPr/>
            </p:nvCxnSpPr>
            <p:spPr>
              <a:xfrm>
                <a:off x="1414075" y="33428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6" name="Google Shape;166;p18"/>
              <p:cNvCxnSpPr/>
              <p:nvPr/>
            </p:nvCxnSpPr>
            <p:spPr>
              <a:xfrm>
                <a:off x="1414075" y="34952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67" name="Google Shape;167;p18"/>
            <p:cNvGrpSpPr/>
            <p:nvPr/>
          </p:nvGrpSpPr>
          <p:grpSpPr>
            <a:xfrm>
              <a:off x="2404050" y="1157550"/>
              <a:ext cx="543300" cy="880800"/>
              <a:chOff x="1337250" y="2915375"/>
              <a:chExt cx="543300" cy="880800"/>
            </a:xfrm>
          </p:grpSpPr>
          <p:sp>
            <p:nvSpPr>
              <p:cNvPr id="168" name="Google Shape;168;p18"/>
              <p:cNvSpPr/>
              <p:nvPr/>
            </p:nvSpPr>
            <p:spPr>
              <a:xfrm>
                <a:off x="1337250" y="2915375"/>
                <a:ext cx="543300" cy="8808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69" name="Google Shape;169;p18"/>
              <p:cNvCxnSpPr/>
              <p:nvPr/>
            </p:nvCxnSpPr>
            <p:spPr>
              <a:xfrm>
                <a:off x="1414075" y="30380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0" name="Google Shape;170;p18"/>
              <p:cNvCxnSpPr/>
              <p:nvPr/>
            </p:nvCxnSpPr>
            <p:spPr>
              <a:xfrm>
                <a:off x="1414075" y="31904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1" name="Google Shape;171;p18"/>
              <p:cNvCxnSpPr/>
              <p:nvPr/>
            </p:nvCxnSpPr>
            <p:spPr>
              <a:xfrm>
                <a:off x="1414075" y="33428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2" name="Google Shape;172;p18"/>
              <p:cNvCxnSpPr/>
              <p:nvPr/>
            </p:nvCxnSpPr>
            <p:spPr>
              <a:xfrm>
                <a:off x="1414075" y="34952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3" name="Google Shape;173;p18"/>
            <p:cNvGrpSpPr/>
            <p:nvPr/>
          </p:nvGrpSpPr>
          <p:grpSpPr>
            <a:xfrm>
              <a:off x="2404050" y="2071950"/>
              <a:ext cx="543300" cy="880800"/>
              <a:chOff x="1337250" y="2915375"/>
              <a:chExt cx="543300" cy="880800"/>
            </a:xfrm>
          </p:grpSpPr>
          <p:sp>
            <p:nvSpPr>
              <p:cNvPr id="174" name="Google Shape;174;p18"/>
              <p:cNvSpPr/>
              <p:nvPr/>
            </p:nvSpPr>
            <p:spPr>
              <a:xfrm>
                <a:off x="1337250" y="2915375"/>
                <a:ext cx="543300" cy="8808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75" name="Google Shape;175;p18"/>
              <p:cNvCxnSpPr/>
              <p:nvPr/>
            </p:nvCxnSpPr>
            <p:spPr>
              <a:xfrm>
                <a:off x="1414075" y="30380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6" name="Google Shape;176;p18"/>
              <p:cNvCxnSpPr/>
              <p:nvPr/>
            </p:nvCxnSpPr>
            <p:spPr>
              <a:xfrm>
                <a:off x="1414075" y="31904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7" name="Google Shape;177;p18"/>
              <p:cNvCxnSpPr/>
              <p:nvPr/>
            </p:nvCxnSpPr>
            <p:spPr>
              <a:xfrm>
                <a:off x="1414075" y="33428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8" name="Google Shape;178;p18"/>
              <p:cNvCxnSpPr/>
              <p:nvPr/>
            </p:nvCxnSpPr>
            <p:spPr>
              <a:xfrm>
                <a:off x="1414075" y="34952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79" name="Google Shape;179;p18"/>
          <p:cNvGrpSpPr/>
          <p:nvPr/>
        </p:nvGrpSpPr>
        <p:grpSpPr>
          <a:xfrm>
            <a:off x="2099250" y="2986350"/>
            <a:ext cx="543300" cy="880800"/>
            <a:chOff x="1337250" y="2915375"/>
            <a:chExt cx="543300" cy="880800"/>
          </a:xfrm>
        </p:grpSpPr>
        <p:sp>
          <p:nvSpPr>
            <p:cNvPr id="180" name="Google Shape;180;p18"/>
            <p:cNvSpPr/>
            <p:nvPr/>
          </p:nvSpPr>
          <p:spPr>
            <a:xfrm>
              <a:off x="1337250" y="2915375"/>
              <a:ext cx="543300" cy="8808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1" name="Google Shape;181;p18"/>
            <p:cNvCxnSpPr/>
            <p:nvPr/>
          </p:nvCxnSpPr>
          <p:spPr>
            <a:xfrm>
              <a:off x="1414075" y="3038000"/>
              <a:ext cx="421500" cy="93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18"/>
            <p:cNvCxnSpPr/>
            <p:nvPr/>
          </p:nvCxnSpPr>
          <p:spPr>
            <a:xfrm>
              <a:off x="1414075" y="3190400"/>
              <a:ext cx="421500" cy="93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83;p18"/>
            <p:cNvCxnSpPr/>
            <p:nvPr/>
          </p:nvCxnSpPr>
          <p:spPr>
            <a:xfrm>
              <a:off x="1414075" y="3342800"/>
              <a:ext cx="421500" cy="93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4" name="Google Shape;184;p18"/>
            <p:cNvCxnSpPr/>
            <p:nvPr/>
          </p:nvCxnSpPr>
          <p:spPr>
            <a:xfrm>
              <a:off x="1414075" y="3495200"/>
              <a:ext cx="421500" cy="93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85" name="Google Shape;1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7787" y="4002075"/>
            <a:ext cx="648599" cy="71729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8"/>
          <p:cNvSpPr txBox="1"/>
          <p:nvPr/>
        </p:nvSpPr>
        <p:spPr>
          <a:xfrm>
            <a:off x="385000" y="591950"/>
            <a:ext cx="2303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Available Articles</a:t>
            </a:r>
            <a:endParaRPr sz="1900" b="1"/>
          </a:p>
        </p:txBody>
      </p:sp>
      <p:sp>
        <p:nvSpPr>
          <p:cNvPr id="187" name="Google Shape;187;p18"/>
          <p:cNvSpPr/>
          <p:nvPr/>
        </p:nvSpPr>
        <p:spPr>
          <a:xfrm>
            <a:off x="2701000" y="1468250"/>
            <a:ext cx="648600" cy="232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 </a:t>
            </a:r>
            <a:endParaRPr b="1"/>
          </a:p>
        </p:txBody>
      </p:sp>
      <p:sp>
        <p:nvSpPr>
          <p:cNvPr id="188" name="Google Shape;188;p18"/>
          <p:cNvSpPr txBox="1"/>
          <p:nvPr/>
        </p:nvSpPr>
        <p:spPr>
          <a:xfrm>
            <a:off x="3395600" y="1344000"/>
            <a:ext cx="1054200" cy="415500"/>
          </a:xfrm>
          <a:prstGeom prst="rect">
            <a:avLst/>
          </a:prstGeom>
          <a:solidFill>
            <a:srgbClr val="20124D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</a:rPr>
              <a:t>Stratify</a:t>
            </a:r>
            <a:endParaRPr sz="1500" b="1">
              <a:solidFill>
                <a:schemeClr val="lt1"/>
              </a:solidFill>
            </a:endParaRPr>
          </a:p>
        </p:txBody>
      </p:sp>
      <p:sp>
        <p:nvSpPr>
          <p:cNvPr id="189" name="Google Shape;189;p18"/>
          <p:cNvSpPr txBox="1"/>
          <p:nvPr/>
        </p:nvSpPr>
        <p:spPr>
          <a:xfrm>
            <a:off x="4608850" y="630325"/>
            <a:ext cx="1203900" cy="369300"/>
          </a:xfrm>
          <a:prstGeom prst="rect">
            <a:avLst/>
          </a:prstGeom>
          <a:solidFill>
            <a:srgbClr val="20124D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Surveillance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190" name="Google Shape;190;p18"/>
          <p:cNvSpPr txBox="1"/>
          <p:nvPr/>
        </p:nvSpPr>
        <p:spPr>
          <a:xfrm>
            <a:off x="4608850" y="2005575"/>
            <a:ext cx="1203900" cy="369300"/>
          </a:xfrm>
          <a:prstGeom prst="rect">
            <a:avLst/>
          </a:prstGeom>
          <a:solidFill>
            <a:srgbClr val="20124D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Serendipity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191" name="Google Shape;191;p18"/>
          <p:cNvSpPr/>
          <p:nvPr/>
        </p:nvSpPr>
        <p:spPr>
          <a:xfrm>
            <a:off x="5864350" y="721075"/>
            <a:ext cx="477000" cy="18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 </a:t>
            </a:r>
            <a:endParaRPr b="1"/>
          </a:p>
        </p:txBody>
      </p:sp>
      <p:sp>
        <p:nvSpPr>
          <p:cNvPr id="192" name="Google Shape;192;p18"/>
          <p:cNvSpPr txBox="1"/>
          <p:nvPr/>
        </p:nvSpPr>
        <p:spPr>
          <a:xfrm>
            <a:off x="5931750" y="1542375"/>
            <a:ext cx="1203900" cy="554100"/>
          </a:xfrm>
          <a:prstGeom prst="rect">
            <a:avLst/>
          </a:prstGeom>
          <a:solidFill>
            <a:srgbClr val="20124D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Personalized</a:t>
            </a:r>
            <a:endParaRPr sz="12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Surveillance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7265775" y="1532450"/>
            <a:ext cx="1507500" cy="554100"/>
          </a:xfrm>
          <a:prstGeom prst="rect">
            <a:avLst/>
          </a:prstGeom>
          <a:solidFill>
            <a:srgbClr val="20124D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Non-Personalized</a:t>
            </a:r>
            <a:endParaRPr sz="12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Surveillance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194" name="Google Shape;194;p18"/>
          <p:cNvSpPr/>
          <p:nvPr/>
        </p:nvSpPr>
        <p:spPr>
          <a:xfrm>
            <a:off x="4526000" y="1055100"/>
            <a:ext cx="648600" cy="430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8"/>
          <p:cNvSpPr/>
          <p:nvPr/>
        </p:nvSpPr>
        <p:spPr>
          <a:xfrm rot="10800000" flipH="1">
            <a:off x="4526000" y="1624860"/>
            <a:ext cx="648600" cy="3693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8"/>
          <p:cNvSpPr txBox="1"/>
          <p:nvPr/>
        </p:nvSpPr>
        <p:spPr>
          <a:xfrm>
            <a:off x="6392950" y="603050"/>
            <a:ext cx="1865100" cy="461700"/>
          </a:xfrm>
          <a:prstGeom prst="rect">
            <a:avLst/>
          </a:prstGeom>
          <a:solidFill>
            <a:srgbClr val="20124D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</a:rPr>
              <a:t>  Personalized </a:t>
            </a:r>
            <a:r>
              <a:rPr lang="en" sz="1800" b="1">
                <a:solidFill>
                  <a:schemeClr val="lt1"/>
                </a:solidFill>
              </a:rPr>
              <a:t>?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197" name="Google Shape;197;p18"/>
          <p:cNvSpPr/>
          <p:nvPr/>
        </p:nvSpPr>
        <p:spPr>
          <a:xfrm rot="5402162">
            <a:off x="6442671" y="1212227"/>
            <a:ext cx="477000" cy="18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 </a:t>
            </a:r>
            <a:endParaRPr b="1"/>
          </a:p>
        </p:txBody>
      </p:sp>
      <p:sp>
        <p:nvSpPr>
          <p:cNvPr id="198" name="Google Shape;198;p18"/>
          <p:cNvSpPr/>
          <p:nvPr/>
        </p:nvSpPr>
        <p:spPr>
          <a:xfrm rot="5402162">
            <a:off x="7716221" y="1212227"/>
            <a:ext cx="477000" cy="18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 </a:t>
            </a:r>
            <a:endParaRPr b="1"/>
          </a:p>
        </p:txBody>
      </p:sp>
      <p:sp>
        <p:nvSpPr>
          <p:cNvPr id="199" name="Google Shape;199;p18"/>
          <p:cNvSpPr txBox="1"/>
          <p:nvPr/>
        </p:nvSpPr>
        <p:spPr>
          <a:xfrm>
            <a:off x="6284375" y="2554950"/>
            <a:ext cx="1374900" cy="415500"/>
          </a:xfrm>
          <a:prstGeom prst="rect">
            <a:avLst/>
          </a:prstGeom>
          <a:solidFill>
            <a:srgbClr val="20124D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</a:rPr>
              <a:t>Composition</a:t>
            </a:r>
            <a:endParaRPr sz="1500" b="1">
              <a:solidFill>
                <a:schemeClr val="lt1"/>
              </a:solidFill>
            </a:endParaRPr>
          </a:p>
        </p:txBody>
      </p:sp>
      <p:sp>
        <p:nvSpPr>
          <p:cNvPr id="200" name="Google Shape;200;p18"/>
          <p:cNvSpPr/>
          <p:nvPr/>
        </p:nvSpPr>
        <p:spPr>
          <a:xfrm rot="10800000" flipH="1">
            <a:off x="5854225" y="2190800"/>
            <a:ext cx="683400" cy="3825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8"/>
          <p:cNvSpPr/>
          <p:nvPr/>
        </p:nvSpPr>
        <p:spPr>
          <a:xfrm rot="5402435">
            <a:off x="6547451" y="2217875"/>
            <a:ext cx="423600" cy="24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 </a:t>
            </a:r>
            <a:endParaRPr b="1"/>
          </a:p>
        </p:txBody>
      </p:sp>
      <p:sp>
        <p:nvSpPr>
          <p:cNvPr id="202" name="Google Shape;202;p18"/>
          <p:cNvSpPr/>
          <p:nvPr/>
        </p:nvSpPr>
        <p:spPr>
          <a:xfrm rot="5402790">
            <a:off x="7235250" y="2255375"/>
            <a:ext cx="369600" cy="189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 </a:t>
            </a:r>
            <a:endParaRPr b="1"/>
          </a:p>
        </p:txBody>
      </p:sp>
      <p:sp>
        <p:nvSpPr>
          <p:cNvPr id="203" name="Google Shape;203;p18"/>
          <p:cNvSpPr/>
          <p:nvPr/>
        </p:nvSpPr>
        <p:spPr>
          <a:xfrm rot="5402162">
            <a:off x="6706671" y="3804652"/>
            <a:ext cx="477000" cy="18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 </a:t>
            </a:r>
            <a:endParaRPr b="1"/>
          </a:p>
        </p:txBody>
      </p:sp>
      <p:sp>
        <p:nvSpPr>
          <p:cNvPr id="204" name="Google Shape;204;p18"/>
          <p:cNvSpPr txBox="1"/>
          <p:nvPr/>
        </p:nvSpPr>
        <p:spPr>
          <a:xfrm>
            <a:off x="5266975" y="4173225"/>
            <a:ext cx="1548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Newsletter</a:t>
            </a:r>
            <a:endParaRPr sz="1900" b="1"/>
          </a:p>
        </p:txBody>
      </p:sp>
      <p:pic>
        <p:nvPicPr>
          <p:cNvPr id="205" name="Google Shape;2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7425" y="4122225"/>
            <a:ext cx="477000" cy="4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8"/>
          <p:cNvSpPr txBox="1"/>
          <p:nvPr/>
        </p:nvSpPr>
        <p:spPr>
          <a:xfrm>
            <a:off x="6369875" y="3365650"/>
            <a:ext cx="1203900" cy="415500"/>
          </a:xfrm>
          <a:prstGeom prst="rect">
            <a:avLst/>
          </a:prstGeom>
          <a:solidFill>
            <a:srgbClr val="20124D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</a:rPr>
              <a:t>    Order</a:t>
            </a:r>
            <a:endParaRPr sz="1500" b="1">
              <a:solidFill>
                <a:schemeClr val="lt1"/>
              </a:solidFill>
            </a:endParaRPr>
          </a:p>
        </p:txBody>
      </p:sp>
      <p:sp>
        <p:nvSpPr>
          <p:cNvPr id="207" name="Google Shape;207;p18"/>
          <p:cNvSpPr/>
          <p:nvPr/>
        </p:nvSpPr>
        <p:spPr>
          <a:xfrm rot="5402916">
            <a:off x="6768325" y="3057200"/>
            <a:ext cx="353700" cy="18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 </a:t>
            </a:r>
            <a:endParaRPr b="1"/>
          </a:p>
        </p:txBody>
      </p:sp>
      <p:sp>
        <p:nvSpPr>
          <p:cNvPr id="208" name="Google Shape;208;p18"/>
          <p:cNvSpPr/>
          <p:nvPr/>
        </p:nvSpPr>
        <p:spPr>
          <a:xfrm>
            <a:off x="3073500" y="478675"/>
            <a:ext cx="1203900" cy="4302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User Profile</a:t>
            </a:r>
            <a:endParaRPr b="1"/>
          </a:p>
        </p:txBody>
      </p:sp>
      <p:sp>
        <p:nvSpPr>
          <p:cNvPr id="209" name="Google Shape;209;p18"/>
          <p:cNvSpPr/>
          <p:nvPr/>
        </p:nvSpPr>
        <p:spPr>
          <a:xfrm rot="5402329">
            <a:off x="3410550" y="1018324"/>
            <a:ext cx="442800" cy="225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 </a:t>
            </a:r>
            <a:endParaRPr b="1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CABB7D-8609-064B-BAC3-7A57D27BF63D}"/>
              </a:ext>
            </a:extLst>
          </p:cNvPr>
          <p:cNvSpPr/>
          <p:nvPr/>
        </p:nvSpPr>
        <p:spPr>
          <a:xfrm>
            <a:off x="4693375" y="378069"/>
            <a:ext cx="4265987" cy="1623667"/>
          </a:xfrm>
          <a:prstGeom prst="rect">
            <a:avLst/>
          </a:prstGeom>
          <a:solidFill>
            <a:schemeClr val="lt1">
              <a:alpha val="39000"/>
            </a:scheme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575" y="1480123"/>
            <a:ext cx="7261325" cy="16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9"/>
          <p:cNvSpPr txBox="1"/>
          <p:nvPr/>
        </p:nvSpPr>
        <p:spPr>
          <a:xfrm>
            <a:off x="3324200" y="1254200"/>
            <a:ext cx="173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Non-personalized</a:t>
            </a:r>
            <a:endParaRPr b="1"/>
          </a:p>
        </p:txBody>
      </p:sp>
      <p:sp>
        <p:nvSpPr>
          <p:cNvPr id="217" name="Google Shape;217;p19"/>
          <p:cNvSpPr txBox="1"/>
          <p:nvPr/>
        </p:nvSpPr>
        <p:spPr>
          <a:xfrm>
            <a:off x="3629000" y="3232875"/>
            <a:ext cx="173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Personalized</a:t>
            </a:r>
            <a:endParaRPr b="1"/>
          </a:p>
        </p:txBody>
      </p:sp>
      <p:sp>
        <p:nvSpPr>
          <p:cNvPr id="218" name="Google Shape;218;p19"/>
          <p:cNvSpPr txBox="1"/>
          <p:nvPr/>
        </p:nvSpPr>
        <p:spPr>
          <a:xfrm>
            <a:off x="2648175" y="343750"/>
            <a:ext cx="4136400" cy="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40" b="1">
                <a:solidFill>
                  <a:schemeClr val="dk2"/>
                </a:solidFill>
              </a:rPr>
              <a:t>Surveillance Articles</a:t>
            </a:r>
            <a:endParaRPr sz="2440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40" b="1">
                <a:solidFill>
                  <a:schemeClr val="dk2"/>
                </a:solidFill>
              </a:rPr>
              <a:t>     (need to know)</a:t>
            </a:r>
            <a:endParaRPr sz="2440" b="1">
              <a:solidFill>
                <a:schemeClr val="dk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6AD41D-7CF3-F648-A0D0-B928E8C41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470" y="3668243"/>
            <a:ext cx="3746500" cy="1231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3E2F38-9212-2F46-8BA4-C99308D914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5916" y="3647733"/>
            <a:ext cx="1896051" cy="126932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0"/>
          <p:cNvSpPr/>
          <p:nvPr/>
        </p:nvSpPr>
        <p:spPr>
          <a:xfrm>
            <a:off x="-43950" y="198500"/>
            <a:ext cx="9144000" cy="4738800"/>
          </a:xfrm>
          <a:prstGeom prst="rect">
            <a:avLst/>
          </a:prstGeom>
          <a:solidFill>
            <a:srgbClr val="6D9E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" name="Google Shape;224;p20"/>
          <p:cNvGrpSpPr/>
          <p:nvPr/>
        </p:nvGrpSpPr>
        <p:grpSpPr>
          <a:xfrm>
            <a:off x="270450" y="1157550"/>
            <a:ext cx="2372100" cy="2709600"/>
            <a:chOff x="575250" y="1157550"/>
            <a:chExt cx="2372100" cy="2709600"/>
          </a:xfrm>
        </p:grpSpPr>
        <p:grpSp>
          <p:nvGrpSpPr>
            <p:cNvPr id="225" name="Google Shape;225;p20"/>
            <p:cNvGrpSpPr/>
            <p:nvPr/>
          </p:nvGrpSpPr>
          <p:grpSpPr>
            <a:xfrm>
              <a:off x="575250" y="1162775"/>
              <a:ext cx="543300" cy="880800"/>
              <a:chOff x="1337250" y="2915375"/>
              <a:chExt cx="543300" cy="880800"/>
            </a:xfrm>
          </p:grpSpPr>
          <p:sp>
            <p:nvSpPr>
              <p:cNvPr id="226" name="Google Shape;226;p20"/>
              <p:cNvSpPr/>
              <p:nvPr/>
            </p:nvSpPr>
            <p:spPr>
              <a:xfrm>
                <a:off x="1337250" y="2915375"/>
                <a:ext cx="543300" cy="8808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27" name="Google Shape;227;p20"/>
              <p:cNvCxnSpPr/>
              <p:nvPr/>
            </p:nvCxnSpPr>
            <p:spPr>
              <a:xfrm>
                <a:off x="1414075" y="30380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8" name="Google Shape;228;p20"/>
              <p:cNvCxnSpPr/>
              <p:nvPr/>
            </p:nvCxnSpPr>
            <p:spPr>
              <a:xfrm>
                <a:off x="1414075" y="31904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9" name="Google Shape;229;p20"/>
              <p:cNvCxnSpPr/>
              <p:nvPr/>
            </p:nvCxnSpPr>
            <p:spPr>
              <a:xfrm>
                <a:off x="1414075" y="33428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0" name="Google Shape;230;p20"/>
              <p:cNvCxnSpPr/>
              <p:nvPr/>
            </p:nvCxnSpPr>
            <p:spPr>
              <a:xfrm>
                <a:off x="1414075" y="34952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31" name="Google Shape;231;p20"/>
            <p:cNvGrpSpPr/>
            <p:nvPr/>
          </p:nvGrpSpPr>
          <p:grpSpPr>
            <a:xfrm>
              <a:off x="1184850" y="1162775"/>
              <a:ext cx="543300" cy="880800"/>
              <a:chOff x="1337250" y="2915375"/>
              <a:chExt cx="543300" cy="880800"/>
            </a:xfrm>
          </p:grpSpPr>
          <p:sp>
            <p:nvSpPr>
              <p:cNvPr id="232" name="Google Shape;232;p20"/>
              <p:cNvSpPr/>
              <p:nvPr/>
            </p:nvSpPr>
            <p:spPr>
              <a:xfrm>
                <a:off x="1337250" y="2915375"/>
                <a:ext cx="543300" cy="8808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33" name="Google Shape;233;p20"/>
              <p:cNvCxnSpPr/>
              <p:nvPr/>
            </p:nvCxnSpPr>
            <p:spPr>
              <a:xfrm>
                <a:off x="1414075" y="30380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" name="Google Shape;234;p20"/>
              <p:cNvCxnSpPr/>
              <p:nvPr/>
            </p:nvCxnSpPr>
            <p:spPr>
              <a:xfrm>
                <a:off x="1414075" y="31904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5" name="Google Shape;235;p20"/>
              <p:cNvCxnSpPr/>
              <p:nvPr/>
            </p:nvCxnSpPr>
            <p:spPr>
              <a:xfrm>
                <a:off x="1414075" y="33428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6" name="Google Shape;236;p20"/>
              <p:cNvCxnSpPr/>
              <p:nvPr/>
            </p:nvCxnSpPr>
            <p:spPr>
              <a:xfrm>
                <a:off x="1414075" y="34952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37" name="Google Shape;237;p20"/>
            <p:cNvGrpSpPr/>
            <p:nvPr/>
          </p:nvGrpSpPr>
          <p:grpSpPr>
            <a:xfrm>
              <a:off x="1794450" y="1157550"/>
              <a:ext cx="543300" cy="880800"/>
              <a:chOff x="1337250" y="2915375"/>
              <a:chExt cx="543300" cy="880800"/>
            </a:xfrm>
          </p:grpSpPr>
          <p:sp>
            <p:nvSpPr>
              <p:cNvPr id="238" name="Google Shape;238;p20"/>
              <p:cNvSpPr/>
              <p:nvPr/>
            </p:nvSpPr>
            <p:spPr>
              <a:xfrm>
                <a:off x="1337250" y="2915375"/>
                <a:ext cx="543300" cy="8808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39" name="Google Shape;239;p20"/>
              <p:cNvCxnSpPr/>
              <p:nvPr/>
            </p:nvCxnSpPr>
            <p:spPr>
              <a:xfrm>
                <a:off x="1414075" y="30380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0" name="Google Shape;240;p20"/>
              <p:cNvCxnSpPr/>
              <p:nvPr/>
            </p:nvCxnSpPr>
            <p:spPr>
              <a:xfrm>
                <a:off x="1414075" y="31904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1" name="Google Shape;241;p20"/>
              <p:cNvCxnSpPr/>
              <p:nvPr/>
            </p:nvCxnSpPr>
            <p:spPr>
              <a:xfrm>
                <a:off x="1414075" y="33428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2" name="Google Shape;242;p20"/>
              <p:cNvCxnSpPr/>
              <p:nvPr/>
            </p:nvCxnSpPr>
            <p:spPr>
              <a:xfrm>
                <a:off x="1414075" y="34952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43" name="Google Shape;243;p20"/>
            <p:cNvGrpSpPr/>
            <p:nvPr/>
          </p:nvGrpSpPr>
          <p:grpSpPr>
            <a:xfrm>
              <a:off x="575250" y="2071950"/>
              <a:ext cx="543300" cy="880800"/>
              <a:chOff x="1337250" y="2915375"/>
              <a:chExt cx="543300" cy="880800"/>
            </a:xfrm>
          </p:grpSpPr>
          <p:sp>
            <p:nvSpPr>
              <p:cNvPr id="244" name="Google Shape;244;p20"/>
              <p:cNvSpPr/>
              <p:nvPr/>
            </p:nvSpPr>
            <p:spPr>
              <a:xfrm>
                <a:off x="1337250" y="2915375"/>
                <a:ext cx="543300" cy="8808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5" name="Google Shape;245;p20"/>
              <p:cNvCxnSpPr/>
              <p:nvPr/>
            </p:nvCxnSpPr>
            <p:spPr>
              <a:xfrm>
                <a:off x="1414075" y="30380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6" name="Google Shape;246;p20"/>
              <p:cNvCxnSpPr/>
              <p:nvPr/>
            </p:nvCxnSpPr>
            <p:spPr>
              <a:xfrm>
                <a:off x="1414075" y="31904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7" name="Google Shape;247;p20"/>
              <p:cNvCxnSpPr/>
              <p:nvPr/>
            </p:nvCxnSpPr>
            <p:spPr>
              <a:xfrm>
                <a:off x="1414075" y="33428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8" name="Google Shape;248;p20"/>
              <p:cNvCxnSpPr/>
              <p:nvPr/>
            </p:nvCxnSpPr>
            <p:spPr>
              <a:xfrm>
                <a:off x="1414075" y="34952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49" name="Google Shape;249;p20"/>
            <p:cNvGrpSpPr/>
            <p:nvPr/>
          </p:nvGrpSpPr>
          <p:grpSpPr>
            <a:xfrm>
              <a:off x="1184850" y="2071950"/>
              <a:ext cx="543300" cy="880800"/>
              <a:chOff x="1337250" y="2915375"/>
              <a:chExt cx="543300" cy="880800"/>
            </a:xfrm>
          </p:grpSpPr>
          <p:sp>
            <p:nvSpPr>
              <p:cNvPr id="250" name="Google Shape;250;p20"/>
              <p:cNvSpPr/>
              <p:nvPr/>
            </p:nvSpPr>
            <p:spPr>
              <a:xfrm>
                <a:off x="1337250" y="2915375"/>
                <a:ext cx="543300" cy="8808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51" name="Google Shape;251;p20"/>
              <p:cNvCxnSpPr/>
              <p:nvPr/>
            </p:nvCxnSpPr>
            <p:spPr>
              <a:xfrm>
                <a:off x="1414075" y="30380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2" name="Google Shape;252;p20"/>
              <p:cNvCxnSpPr/>
              <p:nvPr/>
            </p:nvCxnSpPr>
            <p:spPr>
              <a:xfrm>
                <a:off x="1414075" y="31904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3" name="Google Shape;253;p20"/>
              <p:cNvCxnSpPr/>
              <p:nvPr/>
            </p:nvCxnSpPr>
            <p:spPr>
              <a:xfrm>
                <a:off x="1414075" y="33428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4" name="Google Shape;254;p20"/>
              <p:cNvCxnSpPr/>
              <p:nvPr/>
            </p:nvCxnSpPr>
            <p:spPr>
              <a:xfrm>
                <a:off x="1414075" y="34952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55" name="Google Shape;255;p20"/>
            <p:cNvGrpSpPr/>
            <p:nvPr/>
          </p:nvGrpSpPr>
          <p:grpSpPr>
            <a:xfrm>
              <a:off x="1794450" y="2071950"/>
              <a:ext cx="543300" cy="880800"/>
              <a:chOff x="1337250" y="2915375"/>
              <a:chExt cx="543300" cy="880800"/>
            </a:xfrm>
          </p:grpSpPr>
          <p:sp>
            <p:nvSpPr>
              <p:cNvPr id="256" name="Google Shape;256;p20"/>
              <p:cNvSpPr/>
              <p:nvPr/>
            </p:nvSpPr>
            <p:spPr>
              <a:xfrm>
                <a:off x="1337250" y="2915375"/>
                <a:ext cx="543300" cy="8808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57" name="Google Shape;257;p20"/>
              <p:cNvCxnSpPr/>
              <p:nvPr/>
            </p:nvCxnSpPr>
            <p:spPr>
              <a:xfrm>
                <a:off x="1414075" y="30380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8" name="Google Shape;258;p20"/>
              <p:cNvCxnSpPr/>
              <p:nvPr/>
            </p:nvCxnSpPr>
            <p:spPr>
              <a:xfrm>
                <a:off x="1414075" y="31904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9" name="Google Shape;259;p20"/>
              <p:cNvCxnSpPr/>
              <p:nvPr/>
            </p:nvCxnSpPr>
            <p:spPr>
              <a:xfrm>
                <a:off x="1414075" y="33428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0" name="Google Shape;260;p20"/>
              <p:cNvCxnSpPr/>
              <p:nvPr/>
            </p:nvCxnSpPr>
            <p:spPr>
              <a:xfrm>
                <a:off x="1414075" y="34952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1" name="Google Shape;261;p20"/>
            <p:cNvGrpSpPr/>
            <p:nvPr/>
          </p:nvGrpSpPr>
          <p:grpSpPr>
            <a:xfrm>
              <a:off x="575250" y="2986350"/>
              <a:ext cx="543300" cy="880800"/>
              <a:chOff x="1337250" y="2915375"/>
              <a:chExt cx="543300" cy="880800"/>
            </a:xfrm>
          </p:grpSpPr>
          <p:sp>
            <p:nvSpPr>
              <p:cNvPr id="262" name="Google Shape;262;p20"/>
              <p:cNvSpPr/>
              <p:nvPr/>
            </p:nvSpPr>
            <p:spPr>
              <a:xfrm>
                <a:off x="1337250" y="2915375"/>
                <a:ext cx="543300" cy="8808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63" name="Google Shape;263;p20"/>
              <p:cNvCxnSpPr/>
              <p:nvPr/>
            </p:nvCxnSpPr>
            <p:spPr>
              <a:xfrm>
                <a:off x="1414075" y="30380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4" name="Google Shape;264;p20"/>
              <p:cNvCxnSpPr/>
              <p:nvPr/>
            </p:nvCxnSpPr>
            <p:spPr>
              <a:xfrm>
                <a:off x="1414075" y="31904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5" name="Google Shape;265;p20"/>
              <p:cNvCxnSpPr/>
              <p:nvPr/>
            </p:nvCxnSpPr>
            <p:spPr>
              <a:xfrm>
                <a:off x="1414075" y="33428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6" name="Google Shape;266;p20"/>
              <p:cNvCxnSpPr/>
              <p:nvPr/>
            </p:nvCxnSpPr>
            <p:spPr>
              <a:xfrm>
                <a:off x="1414075" y="34952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7" name="Google Shape;267;p20"/>
            <p:cNvGrpSpPr/>
            <p:nvPr/>
          </p:nvGrpSpPr>
          <p:grpSpPr>
            <a:xfrm>
              <a:off x="1184850" y="2986350"/>
              <a:ext cx="543300" cy="880800"/>
              <a:chOff x="1337250" y="2915375"/>
              <a:chExt cx="543300" cy="880800"/>
            </a:xfrm>
          </p:grpSpPr>
          <p:sp>
            <p:nvSpPr>
              <p:cNvPr id="268" name="Google Shape;268;p20"/>
              <p:cNvSpPr/>
              <p:nvPr/>
            </p:nvSpPr>
            <p:spPr>
              <a:xfrm>
                <a:off x="1337250" y="2915375"/>
                <a:ext cx="543300" cy="8808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69" name="Google Shape;269;p20"/>
              <p:cNvCxnSpPr/>
              <p:nvPr/>
            </p:nvCxnSpPr>
            <p:spPr>
              <a:xfrm>
                <a:off x="1414075" y="30380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0" name="Google Shape;270;p20"/>
              <p:cNvCxnSpPr/>
              <p:nvPr/>
            </p:nvCxnSpPr>
            <p:spPr>
              <a:xfrm>
                <a:off x="1414075" y="31904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1" name="Google Shape;271;p20"/>
              <p:cNvCxnSpPr/>
              <p:nvPr/>
            </p:nvCxnSpPr>
            <p:spPr>
              <a:xfrm>
                <a:off x="1414075" y="33428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272;p20"/>
              <p:cNvCxnSpPr/>
              <p:nvPr/>
            </p:nvCxnSpPr>
            <p:spPr>
              <a:xfrm>
                <a:off x="1414075" y="34952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73" name="Google Shape;273;p20"/>
            <p:cNvGrpSpPr/>
            <p:nvPr/>
          </p:nvGrpSpPr>
          <p:grpSpPr>
            <a:xfrm>
              <a:off x="1794450" y="2986350"/>
              <a:ext cx="543300" cy="880800"/>
              <a:chOff x="1337250" y="2915375"/>
              <a:chExt cx="543300" cy="880800"/>
            </a:xfrm>
          </p:grpSpPr>
          <p:sp>
            <p:nvSpPr>
              <p:cNvPr id="274" name="Google Shape;274;p20"/>
              <p:cNvSpPr/>
              <p:nvPr/>
            </p:nvSpPr>
            <p:spPr>
              <a:xfrm>
                <a:off x="1337250" y="2915375"/>
                <a:ext cx="543300" cy="8808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75" name="Google Shape;275;p20"/>
              <p:cNvCxnSpPr/>
              <p:nvPr/>
            </p:nvCxnSpPr>
            <p:spPr>
              <a:xfrm>
                <a:off x="1414075" y="30380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6" name="Google Shape;276;p20"/>
              <p:cNvCxnSpPr/>
              <p:nvPr/>
            </p:nvCxnSpPr>
            <p:spPr>
              <a:xfrm>
                <a:off x="1414075" y="31904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7" name="Google Shape;277;p20"/>
              <p:cNvCxnSpPr/>
              <p:nvPr/>
            </p:nvCxnSpPr>
            <p:spPr>
              <a:xfrm>
                <a:off x="1414075" y="33428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8" name="Google Shape;278;p20"/>
              <p:cNvCxnSpPr/>
              <p:nvPr/>
            </p:nvCxnSpPr>
            <p:spPr>
              <a:xfrm>
                <a:off x="1414075" y="34952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79" name="Google Shape;279;p20"/>
            <p:cNvGrpSpPr/>
            <p:nvPr/>
          </p:nvGrpSpPr>
          <p:grpSpPr>
            <a:xfrm>
              <a:off x="2404050" y="1157550"/>
              <a:ext cx="543300" cy="880800"/>
              <a:chOff x="1337250" y="2915375"/>
              <a:chExt cx="543300" cy="880800"/>
            </a:xfrm>
          </p:grpSpPr>
          <p:sp>
            <p:nvSpPr>
              <p:cNvPr id="280" name="Google Shape;280;p20"/>
              <p:cNvSpPr/>
              <p:nvPr/>
            </p:nvSpPr>
            <p:spPr>
              <a:xfrm>
                <a:off x="1337250" y="2915375"/>
                <a:ext cx="543300" cy="8808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81" name="Google Shape;281;p20"/>
              <p:cNvCxnSpPr/>
              <p:nvPr/>
            </p:nvCxnSpPr>
            <p:spPr>
              <a:xfrm>
                <a:off x="1414075" y="30380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2" name="Google Shape;282;p20"/>
              <p:cNvCxnSpPr/>
              <p:nvPr/>
            </p:nvCxnSpPr>
            <p:spPr>
              <a:xfrm>
                <a:off x="1414075" y="31904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3" name="Google Shape;283;p20"/>
              <p:cNvCxnSpPr/>
              <p:nvPr/>
            </p:nvCxnSpPr>
            <p:spPr>
              <a:xfrm>
                <a:off x="1414075" y="33428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4" name="Google Shape;284;p20"/>
              <p:cNvCxnSpPr/>
              <p:nvPr/>
            </p:nvCxnSpPr>
            <p:spPr>
              <a:xfrm>
                <a:off x="1414075" y="34952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85" name="Google Shape;285;p20"/>
            <p:cNvGrpSpPr/>
            <p:nvPr/>
          </p:nvGrpSpPr>
          <p:grpSpPr>
            <a:xfrm>
              <a:off x="2404050" y="2071950"/>
              <a:ext cx="543300" cy="880800"/>
              <a:chOff x="1337250" y="2915375"/>
              <a:chExt cx="543300" cy="880800"/>
            </a:xfrm>
          </p:grpSpPr>
          <p:sp>
            <p:nvSpPr>
              <p:cNvPr id="286" name="Google Shape;286;p20"/>
              <p:cNvSpPr/>
              <p:nvPr/>
            </p:nvSpPr>
            <p:spPr>
              <a:xfrm>
                <a:off x="1337250" y="2915375"/>
                <a:ext cx="543300" cy="880800"/>
              </a:xfrm>
              <a:prstGeom prst="rect">
                <a:avLst/>
              </a:prstGeom>
              <a:solidFill>
                <a:schemeClr val="lt2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87" name="Google Shape;287;p20"/>
              <p:cNvCxnSpPr/>
              <p:nvPr/>
            </p:nvCxnSpPr>
            <p:spPr>
              <a:xfrm>
                <a:off x="1414075" y="30380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8" name="Google Shape;288;p20"/>
              <p:cNvCxnSpPr/>
              <p:nvPr/>
            </p:nvCxnSpPr>
            <p:spPr>
              <a:xfrm>
                <a:off x="1414075" y="31904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9" name="Google Shape;289;p20"/>
              <p:cNvCxnSpPr/>
              <p:nvPr/>
            </p:nvCxnSpPr>
            <p:spPr>
              <a:xfrm>
                <a:off x="1414075" y="33428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0" name="Google Shape;290;p20"/>
              <p:cNvCxnSpPr/>
              <p:nvPr/>
            </p:nvCxnSpPr>
            <p:spPr>
              <a:xfrm>
                <a:off x="1414075" y="3495200"/>
                <a:ext cx="421500" cy="93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91" name="Google Shape;291;p20"/>
          <p:cNvGrpSpPr/>
          <p:nvPr/>
        </p:nvGrpSpPr>
        <p:grpSpPr>
          <a:xfrm>
            <a:off x="2099250" y="2986350"/>
            <a:ext cx="543300" cy="880800"/>
            <a:chOff x="1337250" y="2915375"/>
            <a:chExt cx="543300" cy="880800"/>
          </a:xfrm>
        </p:grpSpPr>
        <p:sp>
          <p:nvSpPr>
            <p:cNvPr id="292" name="Google Shape;292;p20"/>
            <p:cNvSpPr/>
            <p:nvPr/>
          </p:nvSpPr>
          <p:spPr>
            <a:xfrm>
              <a:off x="1337250" y="2915375"/>
              <a:ext cx="543300" cy="8808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3" name="Google Shape;293;p20"/>
            <p:cNvCxnSpPr/>
            <p:nvPr/>
          </p:nvCxnSpPr>
          <p:spPr>
            <a:xfrm>
              <a:off x="1414075" y="3038000"/>
              <a:ext cx="421500" cy="93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4" name="Google Shape;294;p20"/>
            <p:cNvCxnSpPr/>
            <p:nvPr/>
          </p:nvCxnSpPr>
          <p:spPr>
            <a:xfrm>
              <a:off x="1414075" y="3190400"/>
              <a:ext cx="421500" cy="93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5" name="Google Shape;295;p20"/>
            <p:cNvCxnSpPr/>
            <p:nvPr/>
          </p:nvCxnSpPr>
          <p:spPr>
            <a:xfrm>
              <a:off x="1414075" y="3342800"/>
              <a:ext cx="421500" cy="93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6" name="Google Shape;296;p20"/>
            <p:cNvCxnSpPr/>
            <p:nvPr/>
          </p:nvCxnSpPr>
          <p:spPr>
            <a:xfrm>
              <a:off x="1414075" y="3495200"/>
              <a:ext cx="421500" cy="9300"/>
            </a:xfrm>
            <a:prstGeom prst="straightConnector1">
              <a:avLst/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97" name="Google Shape;2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7787" y="4002075"/>
            <a:ext cx="648599" cy="717299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0"/>
          <p:cNvSpPr txBox="1"/>
          <p:nvPr/>
        </p:nvSpPr>
        <p:spPr>
          <a:xfrm>
            <a:off x="385000" y="591950"/>
            <a:ext cx="2303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Available Articles</a:t>
            </a:r>
            <a:endParaRPr sz="1900" b="1"/>
          </a:p>
        </p:txBody>
      </p:sp>
      <p:sp>
        <p:nvSpPr>
          <p:cNvPr id="299" name="Google Shape;299;p20"/>
          <p:cNvSpPr/>
          <p:nvPr/>
        </p:nvSpPr>
        <p:spPr>
          <a:xfrm>
            <a:off x="2701000" y="1468250"/>
            <a:ext cx="648600" cy="232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 </a:t>
            </a:r>
            <a:endParaRPr b="1"/>
          </a:p>
        </p:txBody>
      </p:sp>
      <p:sp>
        <p:nvSpPr>
          <p:cNvPr id="300" name="Google Shape;300;p20"/>
          <p:cNvSpPr txBox="1"/>
          <p:nvPr/>
        </p:nvSpPr>
        <p:spPr>
          <a:xfrm>
            <a:off x="3395600" y="1344000"/>
            <a:ext cx="1054200" cy="415500"/>
          </a:xfrm>
          <a:prstGeom prst="rect">
            <a:avLst/>
          </a:prstGeom>
          <a:solidFill>
            <a:srgbClr val="20124D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</a:rPr>
              <a:t>Stratify</a:t>
            </a:r>
            <a:endParaRPr sz="1500" b="1">
              <a:solidFill>
                <a:schemeClr val="lt1"/>
              </a:solidFill>
            </a:endParaRPr>
          </a:p>
        </p:txBody>
      </p:sp>
      <p:sp>
        <p:nvSpPr>
          <p:cNvPr id="301" name="Google Shape;301;p20"/>
          <p:cNvSpPr txBox="1"/>
          <p:nvPr/>
        </p:nvSpPr>
        <p:spPr>
          <a:xfrm>
            <a:off x="4608850" y="630325"/>
            <a:ext cx="1203900" cy="369300"/>
          </a:xfrm>
          <a:prstGeom prst="rect">
            <a:avLst/>
          </a:prstGeom>
          <a:solidFill>
            <a:srgbClr val="20124D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Surveillance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302" name="Google Shape;302;p20"/>
          <p:cNvSpPr txBox="1"/>
          <p:nvPr/>
        </p:nvSpPr>
        <p:spPr>
          <a:xfrm>
            <a:off x="4608850" y="2005575"/>
            <a:ext cx="1203900" cy="369300"/>
          </a:xfrm>
          <a:prstGeom prst="rect">
            <a:avLst/>
          </a:prstGeom>
          <a:solidFill>
            <a:srgbClr val="20124D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Serendipity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303" name="Google Shape;303;p20"/>
          <p:cNvSpPr/>
          <p:nvPr/>
        </p:nvSpPr>
        <p:spPr>
          <a:xfrm>
            <a:off x="5864350" y="721075"/>
            <a:ext cx="477000" cy="18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 </a:t>
            </a:r>
            <a:endParaRPr b="1"/>
          </a:p>
        </p:txBody>
      </p:sp>
      <p:sp>
        <p:nvSpPr>
          <p:cNvPr id="304" name="Google Shape;304;p20"/>
          <p:cNvSpPr txBox="1"/>
          <p:nvPr/>
        </p:nvSpPr>
        <p:spPr>
          <a:xfrm>
            <a:off x="5931750" y="1542375"/>
            <a:ext cx="1203900" cy="554100"/>
          </a:xfrm>
          <a:prstGeom prst="rect">
            <a:avLst/>
          </a:prstGeom>
          <a:solidFill>
            <a:srgbClr val="20124D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Personalized</a:t>
            </a:r>
            <a:endParaRPr sz="12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Surveillance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305" name="Google Shape;305;p20"/>
          <p:cNvSpPr txBox="1"/>
          <p:nvPr/>
        </p:nvSpPr>
        <p:spPr>
          <a:xfrm>
            <a:off x="7265775" y="1532450"/>
            <a:ext cx="1507500" cy="554100"/>
          </a:xfrm>
          <a:prstGeom prst="rect">
            <a:avLst/>
          </a:prstGeom>
          <a:solidFill>
            <a:srgbClr val="20124D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Non-Personalized</a:t>
            </a:r>
            <a:endParaRPr sz="12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</a:rPr>
              <a:t>Surveillance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306" name="Google Shape;306;p20"/>
          <p:cNvSpPr/>
          <p:nvPr/>
        </p:nvSpPr>
        <p:spPr>
          <a:xfrm>
            <a:off x="4526000" y="1055100"/>
            <a:ext cx="648600" cy="430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0"/>
          <p:cNvSpPr/>
          <p:nvPr/>
        </p:nvSpPr>
        <p:spPr>
          <a:xfrm rot="10800000" flipH="1">
            <a:off x="4526000" y="1624860"/>
            <a:ext cx="648600" cy="3693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0"/>
          <p:cNvSpPr txBox="1"/>
          <p:nvPr/>
        </p:nvSpPr>
        <p:spPr>
          <a:xfrm>
            <a:off x="6392950" y="603050"/>
            <a:ext cx="1865100" cy="461700"/>
          </a:xfrm>
          <a:prstGeom prst="rect">
            <a:avLst/>
          </a:prstGeom>
          <a:solidFill>
            <a:srgbClr val="20124D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</a:rPr>
              <a:t>  Personalized </a:t>
            </a:r>
            <a:r>
              <a:rPr lang="en" sz="1800" b="1">
                <a:solidFill>
                  <a:schemeClr val="lt1"/>
                </a:solidFill>
              </a:rPr>
              <a:t>?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309" name="Google Shape;309;p20"/>
          <p:cNvSpPr/>
          <p:nvPr/>
        </p:nvSpPr>
        <p:spPr>
          <a:xfrm rot="5402162">
            <a:off x="6442671" y="1212227"/>
            <a:ext cx="477000" cy="18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 </a:t>
            </a:r>
            <a:endParaRPr b="1"/>
          </a:p>
        </p:txBody>
      </p:sp>
      <p:sp>
        <p:nvSpPr>
          <p:cNvPr id="310" name="Google Shape;310;p20"/>
          <p:cNvSpPr/>
          <p:nvPr/>
        </p:nvSpPr>
        <p:spPr>
          <a:xfrm rot="5402162">
            <a:off x="7716221" y="1212227"/>
            <a:ext cx="477000" cy="18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 </a:t>
            </a:r>
            <a:endParaRPr b="1"/>
          </a:p>
        </p:txBody>
      </p:sp>
      <p:sp>
        <p:nvSpPr>
          <p:cNvPr id="311" name="Google Shape;311;p20"/>
          <p:cNvSpPr txBox="1"/>
          <p:nvPr/>
        </p:nvSpPr>
        <p:spPr>
          <a:xfrm>
            <a:off x="6284375" y="2554950"/>
            <a:ext cx="1374900" cy="415500"/>
          </a:xfrm>
          <a:prstGeom prst="rect">
            <a:avLst/>
          </a:prstGeom>
          <a:solidFill>
            <a:srgbClr val="20124D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</a:rPr>
              <a:t>Composition</a:t>
            </a:r>
            <a:endParaRPr sz="1500" b="1">
              <a:solidFill>
                <a:schemeClr val="lt1"/>
              </a:solidFill>
            </a:endParaRPr>
          </a:p>
        </p:txBody>
      </p:sp>
      <p:sp>
        <p:nvSpPr>
          <p:cNvPr id="312" name="Google Shape;312;p20"/>
          <p:cNvSpPr/>
          <p:nvPr/>
        </p:nvSpPr>
        <p:spPr>
          <a:xfrm rot="10800000" flipH="1">
            <a:off x="5854225" y="2190800"/>
            <a:ext cx="683400" cy="3825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0"/>
          <p:cNvSpPr/>
          <p:nvPr/>
        </p:nvSpPr>
        <p:spPr>
          <a:xfrm rot="5402435">
            <a:off x="6547451" y="2217875"/>
            <a:ext cx="423600" cy="24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 </a:t>
            </a:r>
            <a:endParaRPr b="1"/>
          </a:p>
        </p:txBody>
      </p:sp>
      <p:sp>
        <p:nvSpPr>
          <p:cNvPr id="314" name="Google Shape;314;p20"/>
          <p:cNvSpPr/>
          <p:nvPr/>
        </p:nvSpPr>
        <p:spPr>
          <a:xfrm rot="5402790">
            <a:off x="7235250" y="2255375"/>
            <a:ext cx="369600" cy="189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 </a:t>
            </a:r>
            <a:endParaRPr b="1"/>
          </a:p>
        </p:txBody>
      </p:sp>
      <p:sp>
        <p:nvSpPr>
          <p:cNvPr id="315" name="Google Shape;315;p20"/>
          <p:cNvSpPr/>
          <p:nvPr/>
        </p:nvSpPr>
        <p:spPr>
          <a:xfrm rot="5402162">
            <a:off x="6706671" y="3804652"/>
            <a:ext cx="477000" cy="18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 </a:t>
            </a:r>
            <a:endParaRPr b="1"/>
          </a:p>
        </p:txBody>
      </p:sp>
      <p:sp>
        <p:nvSpPr>
          <p:cNvPr id="316" name="Google Shape;316;p20"/>
          <p:cNvSpPr txBox="1"/>
          <p:nvPr/>
        </p:nvSpPr>
        <p:spPr>
          <a:xfrm>
            <a:off x="5266975" y="4173225"/>
            <a:ext cx="1548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Newsletter</a:t>
            </a:r>
            <a:endParaRPr sz="1900" b="1"/>
          </a:p>
        </p:txBody>
      </p:sp>
      <p:pic>
        <p:nvPicPr>
          <p:cNvPr id="317" name="Google Shape;3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7425" y="4122225"/>
            <a:ext cx="477000" cy="47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0"/>
          <p:cNvSpPr txBox="1"/>
          <p:nvPr/>
        </p:nvSpPr>
        <p:spPr>
          <a:xfrm>
            <a:off x="6369875" y="3365650"/>
            <a:ext cx="1203900" cy="415500"/>
          </a:xfrm>
          <a:prstGeom prst="rect">
            <a:avLst/>
          </a:prstGeom>
          <a:solidFill>
            <a:srgbClr val="20124D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lt1"/>
                </a:solidFill>
              </a:rPr>
              <a:t>    Order</a:t>
            </a:r>
            <a:endParaRPr sz="1500" b="1">
              <a:solidFill>
                <a:schemeClr val="lt1"/>
              </a:solidFill>
            </a:endParaRPr>
          </a:p>
        </p:txBody>
      </p:sp>
      <p:sp>
        <p:nvSpPr>
          <p:cNvPr id="319" name="Google Shape;319;p20"/>
          <p:cNvSpPr/>
          <p:nvPr/>
        </p:nvSpPr>
        <p:spPr>
          <a:xfrm rot="5402916">
            <a:off x="6768325" y="3057200"/>
            <a:ext cx="353700" cy="187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 </a:t>
            </a:r>
            <a:endParaRPr b="1"/>
          </a:p>
        </p:txBody>
      </p:sp>
      <p:sp>
        <p:nvSpPr>
          <p:cNvPr id="320" name="Google Shape;320;p20"/>
          <p:cNvSpPr/>
          <p:nvPr/>
        </p:nvSpPr>
        <p:spPr>
          <a:xfrm>
            <a:off x="3073500" y="478675"/>
            <a:ext cx="1203900" cy="4302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User Profile</a:t>
            </a:r>
            <a:endParaRPr b="1"/>
          </a:p>
        </p:txBody>
      </p:sp>
      <p:sp>
        <p:nvSpPr>
          <p:cNvPr id="321" name="Google Shape;321;p20"/>
          <p:cNvSpPr/>
          <p:nvPr/>
        </p:nvSpPr>
        <p:spPr>
          <a:xfrm rot="5402329">
            <a:off x="3410550" y="1018324"/>
            <a:ext cx="442800" cy="225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  </a:t>
            </a:r>
            <a:endParaRPr b="1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07E089D-85D5-C146-AC3A-72661D249163}"/>
              </a:ext>
            </a:extLst>
          </p:cNvPr>
          <p:cNvSpPr/>
          <p:nvPr/>
        </p:nvSpPr>
        <p:spPr>
          <a:xfrm>
            <a:off x="4410601" y="1759500"/>
            <a:ext cx="1547000" cy="840051"/>
          </a:xfrm>
          <a:prstGeom prst="rect">
            <a:avLst/>
          </a:prstGeom>
          <a:solidFill>
            <a:schemeClr val="lt1">
              <a:alpha val="39000"/>
            </a:schemeClr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1"/>
          <p:cNvSpPr txBox="1"/>
          <p:nvPr/>
        </p:nvSpPr>
        <p:spPr>
          <a:xfrm>
            <a:off x="2210825" y="90625"/>
            <a:ext cx="4136400" cy="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40" b="1" dirty="0">
                <a:solidFill>
                  <a:schemeClr val="dk2"/>
                </a:solidFill>
              </a:rPr>
              <a:t>Serendipity Articles</a:t>
            </a:r>
            <a:endParaRPr sz="2440" b="1" dirty="0">
              <a:solidFill>
                <a:schemeClr val="dk2"/>
              </a:solidFill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40" b="1" dirty="0">
                <a:solidFill>
                  <a:schemeClr val="dk2"/>
                </a:solidFill>
              </a:rPr>
              <a:t>(bring joy and surprise)</a:t>
            </a:r>
            <a:endParaRPr sz="2440" b="1" dirty="0">
              <a:solidFill>
                <a:schemeClr val="dk2"/>
              </a:solidFill>
            </a:endParaRPr>
          </a:p>
        </p:txBody>
      </p:sp>
      <p:pic>
        <p:nvPicPr>
          <p:cNvPr id="327" name="Google Shape;3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075" y="893908"/>
            <a:ext cx="5879974" cy="137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100" y="2473475"/>
            <a:ext cx="3157875" cy="214542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1"/>
          <p:cNvSpPr txBox="1"/>
          <p:nvPr/>
        </p:nvSpPr>
        <p:spPr>
          <a:xfrm>
            <a:off x="3946724" y="2250875"/>
            <a:ext cx="3781713" cy="264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 dirty="0">
                <a:solidFill>
                  <a:schemeClr val="dk1"/>
                </a:solidFill>
              </a:rPr>
              <a:t>Talkers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 dirty="0">
                <a:solidFill>
                  <a:schemeClr val="dk1"/>
                </a:solidFill>
              </a:rPr>
              <a:t>Feel good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 dirty="0">
                <a:solidFill>
                  <a:schemeClr val="dk1"/>
                </a:solidFill>
              </a:rPr>
              <a:t>Utilitarian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 dirty="0">
                <a:solidFill>
                  <a:schemeClr val="dk1"/>
                </a:solidFill>
              </a:rPr>
              <a:t>Images that wow, interactive visuals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 dirty="0">
                <a:solidFill>
                  <a:schemeClr val="dk1"/>
                </a:solidFill>
              </a:rPr>
              <a:t>Entertainment/diversion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 dirty="0">
                <a:solidFill>
                  <a:schemeClr val="dk1"/>
                </a:solidFill>
              </a:rPr>
              <a:t>Timeouts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 dirty="0">
                <a:solidFill>
                  <a:schemeClr val="dk1"/>
                </a:solidFill>
              </a:rPr>
              <a:t>Media transportation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2FB5C0-8F5F-FD41-8F9F-0ADDCDD85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4330" y="2359689"/>
            <a:ext cx="1645656" cy="23828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232</Words>
  <Application>Microsoft Macintosh PowerPoint</Application>
  <PresentationFormat>On-screen Show (16:9)</PresentationFormat>
  <Paragraphs>103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Times New Roman</vt:lpstr>
      <vt:lpstr>Simple Light</vt:lpstr>
      <vt:lpstr>Towards the Next Generation of  News Recommenders: The Table d’hôte Approach</vt:lpstr>
      <vt:lpstr>PowerPoint Presentation</vt:lpstr>
      <vt:lpstr>Sequence matters</vt:lpstr>
      <vt:lpstr>Surprise and Serendipity</vt:lpstr>
      <vt:lpstr>Table d’hôte News Recommender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Research Questions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the Next Generation of  News Recommendation</dc:title>
  <cp:lastModifiedBy>Edward Carl Malthouse</cp:lastModifiedBy>
  <cp:revision>15</cp:revision>
  <dcterms:modified xsi:type="dcterms:W3CDTF">2021-04-22T20:32:25Z</dcterms:modified>
</cp:coreProperties>
</file>